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4"/>
  </p:notesMasterIdLst>
  <p:handoutMasterIdLst>
    <p:handoutMasterId r:id="rId95"/>
  </p:handoutMasterIdLst>
  <p:sldIdLst>
    <p:sldId id="265" r:id="rId2"/>
    <p:sldId id="477" r:id="rId3"/>
    <p:sldId id="478" r:id="rId4"/>
    <p:sldId id="479" r:id="rId5"/>
    <p:sldId id="480" r:id="rId6"/>
    <p:sldId id="481" r:id="rId7"/>
    <p:sldId id="482" r:id="rId8"/>
    <p:sldId id="483" r:id="rId9"/>
    <p:sldId id="484" r:id="rId10"/>
    <p:sldId id="485" r:id="rId11"/>
    <p:sldId id="486" r:id="rId12"/>
    <p:sldId id="487" r:id="rId13"/>
    <p:sldId id="488" r:id="rId14"/>
    <p:sldId id="489" r:id="rId15"/>
    <p:sldId id="490" r:id="rId16"/>
    <p:sldId id="491" r:id="rId17"/>
    <p:sldId id="492" r:id="rId18"/>
    <p:sldId id="493" r:id="rId19"/>
    <p:sldId id="494" r:id="rId20"/>
    <p:sldId id="495" r:id="rId21"/>
    <p:sldId id="496" r:id="rId22"/>
    <p:sldId id="497" r:id="rId23"/>
    <p:sldId id="498" r:id="rId24"/>
    <p:sldId id="499" r:id="rId25"/>
    <p:sldId id="500" r:id="rId26"/>
    <p:sldId id="501" r:id="rId27"/>
    <p:sldId id="502" r:id="rId28"/>
    <p:sldId id="503" r:id="rId29"/>
    <p:sldId id="504" r:id="rId30"/>
    <p:sldId id="505" r:id="rId31"/>
    <p:sldId id="507" r:id="rId32"/>
    <p:sldId id="508" r:id="rId33"/>
    <p:sldId id="509" r:id="rId34"/>
    <p:sldId id="510" r:id="rId35"/>
    <p:sldId id="511" r:id="rId36"/>
    <p:sldId id="514" r:id="rId37"/>
    <p:sldId id="515" r:id="rId38"/>
    <p:sldId id="516" r:id="rId39"/>
    <p:sldId id="518" r:id="rId40"/>
    <p:sldId id="519" r:id="rId41"/>
    <p:sldId id="520" r:id="rId42"/>
    <p:sldId id="521" r:id="rId43"/>
    <p:sldId id="522" r:id="rId44"/>
    <p:sldId id="523" r:id="rId45"/>
    <p:sldId id="524" r:id="rId46"/>
    <p:sldId id="525" r:id="rId47"/>
    <p:sldId id="526" r:id="rId48"/>
    <p:sldId id="527" r:id="rId49"/>
    <p:sldId id="528" r:id="rId50"/>
    <p:sldId id="529" r:id="rId51"/>
    <p:sldId id="530" r:id="rId52"/>
    <p:sldId id="531" r:id="rId53"/>
    <p:sldId id="532" r:id="rId54"/>
    <p:sldId id="533" r:id="rId55"/>
    <p:sldId id="534" r:id="rId56"/>
    <p:sldId id="535" r:id="rId57"/>
    <p:sldId id="536" r:id="rId58"/>
    <p:sldId id="537" r:id="rId59"/>
    <p:sldId id="538" r:id="rId60"/>
    <p:sldId id="539" r:id="rId61"/>
    <p:sldId id="540" r:id="rId62"/>
    <p:sldId id="541" r:id="rId63"/>
    <p:sldId id="542" r:id="rId64"/>
    <p:sldId id="543" r:id="rId65"/>
    <p:sldId id="544" r:id="rId66"/>
    <p:sldId id="545" r:id="rId67"/>
    <p:sldId id="546" r:id="rId68"/>
    <p:sldId id="561" r:id="rId69"/>
    <p:sldId id="547" r:id="rId70"/>
    <p:sldId id="548" r:id="rId71"/>
    <p:sldId id="549" r:id="rId72"/>
    <p:sldId id="553" r:id="rId73"/>
    <p:sldId id="554" r:id="rId74"/>
    <p:sldId id="555" r:id="rId75"/>
    <p:sldId id="556" r:id="rId76"/>
    <p:sldId id="557" r:id="rId77"/>
    <p:sldId id="558" r:id="rId78"/>
    <p:sldId id="559" r:id="rId79"/>
    <p:sldId id="560" r:id="rId80"/>
    <p:sldId id="562" r:id="rId81"/>
    <p:sldId id="563" r:id="rId82"/>
    <p:sldId id="564" r:id="rId83"/>
    <p:sldId id="565" r:id="rId84"/>
    <p:sldId id="566" r:id="rId85"/>
    <p:sldId id="567" r:id="rId86"/>
    <p:sldId id="568" r:id="rId87"/>
    <p:sldId id="569" r:id="rId88"/>
    <p:sldId id="570" r:id="rId89"/>
    <p:sldId id="571" r:id="rId90"/>
    <p:sldId id="572" r:id="rId91"/>
    <p:sldId id="573" r:id="rId92"/>
    <p:sldId id="476" r:id="rId9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7" autoAdjust="0"/>
    <p:restoredTop sz="94886" autoAdjust="0"/>
  </p:normalViewPr>
  <p:slideViewPr>
    <p:cSldViewPr>
      <p:cViewPr varScale="1">
        <p:scale>
          <a:sx n="87" d="100"/>
          <a:sy n="87" d="100"/>
        </p:scale>
        <p:origin x="-198" y="-84"/>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9/17/2019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9/17/2019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0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1D7E7A32-EF4C-4B59-B93A-13A96A9782CA}" type="datetime3">
              <a:rPr lang="en-AU" smtClean="0">
                <a:latin typeface="Times New Roman" pitchFamily="18" charset="0"/>
              </a:rPr>
              <a:pPr/>
              <a:t>17 September, 2019</a:t>
            </a:fld>
            <a:endParaRPr lang="en-AU" smtClean="0">
              <a:latin typeface="Times New Roman" pitchFamily="18" charset="0"/>
            </a:endParaRPr>
          </a:p>
        </p:txBody>
      </p:sp>
      <p:sp>
        <p:nvSpPr>
          <p:cNvPr id="110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0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F37ECFE-F013-4A0D-94F1-033C0BF3AEA5}" type="slidenum">
              <a:rPr lang="en-AU" smtClean="0">
                <a:latin typeface="Times New Roman" pitchFamily="18" charset="0"/>
              </a:rPr>
              <a:pPr/>
              <a:t>2</a:t>
            </a:fld>
            <a:endParaRPr lang="en-AU" smtClean="0">
              <a:latin typeface="Times New Roman" pitchFamily="18" charset="0"/>
            </a:endParaRPr>
          </a:p>
        </p:txBody>
      </p:sp>
      <p:sp>
        <p:nvSpPr>
          <p:cNvPr id="110598" name="Rectangle 2"/>
          <p:cNvSpPr>
            <a:spLocks noGrp="1" noRot="1" noChangeAspect="1" noChangeArrowheads="1" noTextEdit="1"/>
          </p:cNvSpPr>
          <p:nvPr>
            <p:ph type="sldImg"/>
          </p:nvPr>
        </p:nvSpPr>
        <p:spPr>
          <a:ln/>
        </p:spPr>
      </p:sp>
      <p:sp>
        <p:nvSpPr>
          <p:cNvPr id="110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9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04EB446-A5CB-44B5-B8D4-80B98BC04D55}" type="datetime3">
              <a:rPr lang="en-AU" smtClean="0">
                <a:latin typeface="Times New Roman" pitchFamily="18" charset="0"/>
              </a:rPr>
              <a:pPr/>
              <a:t>17 September, 2019</a:t>
            </a:fld>
            <a:endParaRPr lang="en-AU" smtClean="0">
              <a:latin typeface="Times New Roman" pitchFamily="18" charset="0"/>
            </a:endParaRPr>
          </a:p>
        </p:txBody>
      </p:sp>
      <p:sp>
        <p:nvSpPr>
          <p:cNvPr id="119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9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F8EA653E-BC3E-42AE-A511-FB3AA76B7E5E}" type="slidenum">
              <a:rPr lang="en-AU" smtClean="0">
                <a:latin typeface="Times New Roman" pitchFamily="18" charset="0"/>
              </a:rPr>
              <a:pPr/>
              <a:t>11</a:t>
            </a:fld>
            <a:endParaRPr lang="en-AU" smtClean="0">
              <a:latin typeface="Times New Roman" pitchFamily="18" charset="0"/>
            </a:endParaRPr>
          </a:p>
        </p:txBody>
      </p:sp>
      <p:sp>
        <p:nvSpPr>
          <p:cNvPr id="119814" name="Rectangle 2"/>
          <p:cNvSpPr>
            <a:spLocks noGrp="1" noRot="1" noChangeAspect="1" noChangeArrowheads="1" noTextEdit="1"/>
          </p:cNvSpPr>
          <p:nvPr>
            <p:ph type="sldImg"/>
          </p:nvPr>
        </p:nvSpPr>
        <p:spPr>
          <a:ln/>
        </p:spPr>
      </p:sp>
      <p:sp>
        <p:nvSpPr>
          <p:cNvPr id="119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20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0C0D9EC-23DA-4D4E-A07D-317A43551451}" type="datetime3">
              <a:rPr lang="en-AU" smtClean="0">
                <a:latin typeface="Times New Roman" pitchFamily="18" charset="0"/>
              </a:rPr>
              <a:pPr/>
              <a:t>17 September, 2019</a:t>
            </a:fld>
            <a:endParaRPr lang="en-AU" smtClean="0">
              <a:latin typeface="Times New Roman" pitchFamily="18" charset="0"/>
            </a:endParaRPr>
          </a:p>
        </p:txBody>
      </p:sp>
      <p:sp>
        <p:nvSpPr>
          <p:cNvPr id="120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20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AA926D38-A9EA-4115-BDCF-41A46A9A6EF8}" type="slidenum">
              <a:rPr lang="en-AU" smtClean="0">
                <a:latin typeface="Times New Roman" pitchFamily="18" charset="0"/>
              </a:rPr>
              <a:pPr/>
              <a:t>12</a:t>
            </a:fld>
            <a:endParaRPr lang="en-AU" smtClean="0">
              <a:latin typeface="Times New Roman" pitchFamily="18" charset="0"/>
            </a:endParaRPr>
          </a:p>
        </p:txBody>
      </p:sp>
      <p:sp>
        <p:nvSpPr>
          <p:cNvPr id="120838" name="Rectangle 2"/>
          <p:cNvSpPr>
            <a:spLocks noGrp="1" noRot="1" noChangeAspect="1" noChangeArrowheads="1" noTextEdit="1"/>
          </p:cNvSpPr>
          <p:nvPr>
            <p:ph type="sldImg"/>
          </p:nvPr>
        </p:nvSpPr>
        <p:spPr>
          <a:ln/>
        </p:spPr>
      </p:sp>
      <p:sp>
        <p:nvSpPr>
          <p:cNvPr id="120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21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F770507-39AF-451C-A02E-0CE70F394BAC}" type="datetime3">
              <a:rPr lang="en-AU" smtClean="0">
                <a:latin typeface="Times New Roman" pitchFamily="18" charset="0"/>
              </a:rPr>
              <a:pPr/>
              <a:t>17 September, 2019</a:t>
            </a:fld>
            <a:endParaRPr lang="en-AU" smtClean="0">
              <a:latin typeface="Times New Roman" pitchFamily="18" charset="0"/>
            </a:endParaRPr>
          </a:p>
        </p:txBody>
      </p:sp>
      <p:sp>
        <p:nvSpPr>
          <p:cNvPr id="121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21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50BD305-340D-42D8-B473-38C790A6D483}" type="slidenum">
              <a:rPr lang="en-AU" smtClean="0">
                <a:latin typeface="Times New Roman" pitchFamily="18" charset="0"/>
              </a:rPr>
              <a:pPr/>
              <a:t>13</a:t>
            </a:fld>
            <a:endParaRPr lang="en-AU" smtClean="0">
              <a:latin typeface="Times New Roman" pitchFamily="18" charset="0"/>
            </a:endParaRPr>
          </a:p>
        </p:txBody>
      </p:sp>
      <p:sp>
        <p:nvSpPr>
          <p:cNvPr id="121862" name="Rectangle 2"/>
          <p:cNvSpPr>
            <a:spLocks noGrp="1" noRot="1" noChangeAspect="1" noChangeArrowheads="1" noTextEdit="1"/>
          </p:cNvSpPr>
          <p:nvPr>
            <p:ph type="sldImg"/>
          </p:nvPr>
        </p:nvSpPr>
        <p:spPr>
          <a:ln/>
        </p:spPr>
      </p:sp>
      <p:sp>
        <p:nvSpPr>
          <p:cNvPr id="121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22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66BE754-01DC-4282-AD5B-D8F947790F58}" type="datetime3">
              <a:rPr lang="en-AU" smtClean="0">
                <a:latin typeface="Times New Roman" pitchFamily="18" charset="0"/>
              </a:rPr>
              <a:pPr/>
              <a:t>17 September, 2019</a:t>
            </a:fld>
            <a:endParaRPr lang="en-AU" smtClean="0">
              <a:latin typeface="Times New Roman" pitchFamily="18" charset="0"/>
            </a:endParaRPr>
          </a:p>
        </p:txBody>
      </p:sp>
      <p:sp>
        <p:nvSpPr>
          <p:cNvPr id="122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22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1EFD440B-65E0-4DB4-9529-934C22CD2F4C}" type="slidenum">
              <a:rPr lang="en-AU" smtClean="0">
                <a:latin typeface="Times New Roman" pitchFamily="18" charset="0"/>
              </a:rPr>
              <a:pPr/>
              <a:t>14</a:t>
            </a:fld>
            <a:endParaRPr lang="en-AU" smtClean="0">
              <a:latin typeface="Times New Roman" pitchFamily="18" charset="0"/>
            </a:endParaRPr>
          </a:p>
        </p:txBody>
      </p:sp>
      <p:sp>
        <p:nvSpPr>
          <p:cNvPr id="122886" name="Rectangle 2"/>
          <p:cNvSpPr>
            <a:spLocks noGrp="1" noRot="1" noChangeAspect="1" noChangeArrowheads="1" noTextEdit="1"/>
          </p:cNvSpPr>
          <p:nvPr>
            <p:ph type="sldImg"/>
          </p:nvPr>
        </p:nvSpPr>
        <p:spPr>
          <a:ln/>
        </p:spPr>
      </p:sp>
      <p:sp>
        <p:nvSpPr>
          <p:cNvPr id="122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23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85B1E9B-04FD-4366-92ED-2610717A9E65}" type="datetime3">
              <a:rPr lang="en-AU" smtClean="0">
                <a:latin typeface="Times New Roman" pitchFamily="18" charset="0"/>
              </a:rPr>
              <a:pPr/>
              <a:t>17 September, 2019</a:t>
            </a:fld>
            <a:endParaRPr lang="en-AU" smtClean="0">
              <a:latin typeface="Times New Roman" pitchFamily="18" charset="0"/>
            </a:endParaRPr>
          </a:p>
        </p:txBody>
      </p:sp>
      <p:sp>
        <p:nvSpPr>
          <p:cNvPr id="123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23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77A23D95-F6AF-4132-92A0-A650F95EE1E5}" type="slidenum">
              <a:rPr lang="en-AU" smtClean="0">
                <a:latin typeface="Times New Roman" pitchFamily="18" charset="0"/>
              </a:rPr>
              <a:pPr/>
              <a:t>15</a:t>
            </a:fld>
            <a:endParaRPr lang="en-AU" smtClean="0">
              <a:latin typeface="Times New Roman" pitchFamily="18" charset="0"/>
            </a:endParaRPr>
          </a:p>
        </p:txBody>
      </p:sp>
      <p:sp>
        <p:nvSpPr>
          <p:cNvPr id="123910" name="Rectangle 2"/>
          <p:cNvSpPr>
            <a:spLocks noGrp="1" noRot="1" noChangeAspect="1" noChangeArrowheads="1" noTextEdit="1"/>
          </p:cNvSpPr>
          <p:nvPr>
            <p:ph type="sldImg"/>
          </p:nvPr>
        </p:nvSpPr>
        <p:spPr>
          <a:ln/>
        </p:spPr>
      </p:sp>
      <p:sp>
        <p:nvSpPr>
          <p:cNvPr id="123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24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F1D99523-D1A8-4CDC-9BDD-9C2A28169DE8}" type="datetime3">
              <a:rPr lang="en-AU" smtClean="0">
                <a:latin typeface="Times New Roman" pitchFamily="18" charset="0"/>
              </a:rPr>
              <a:pPr/>
              <a:t>17 September, 2019</a:t>
            </a:fld>
            <a:endParaRPr lang="en-AU" smtClean="0">
              <a:latin typeface="Times New Roman" pitchFamily="18" charset="0"/>
            </a:endParaRPr>
          </a:p>
        </p:txBody>
      </p:sp>
      <p:sp>
        <p:nvSpPr>
          <p:cNvPr id="124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24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CAA1AC1-D580-457D-AA2F-5B5DAD529EA3}" type="slidenum">
              <a:rPr lang="en-AU" smtClean="0">
                <a:latin typeface="Times New Roman" pitchFamily="18" charset="0"/>
              </a:rPr>
              <a:pPr/>
              <a:t>16</a:t>
            </a:fld>
            <a:endParaRPr lang="en-AU" smtClean="0">
              <a:latin typeface="Times New Roman" pitchFamily="18" charset="0"/>
            </a:endParaRPr>
          </a:p>
        </p:txBody>
      </p:sp>
      <p:sp>
        <p:nvSpPr>
          <p:cNvPr id="124934" name="Rectangle 2"/>
          <p:cNvSpPr>
            <a:spLocks noGrp="1" noRot="1" noChangeAspect="1" noChangeArrowheads="1" noTextEdit="1"/>
          </p:cNvSpPr>
          <p:nvPr>
            <p:ph type="sldImg"/>
          </p:nvPr>
        </p:nvSpPr>
        <p:spPr>
          <a:ln/>
        </p:spPr>
      </p:sp>
      <p:sp>
        <p:nvSpPr>
          <p:cNvPr id="124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25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21321CD-DC3E-4A68-9E36-41CA41CF42C9}" type="datetime3">
              <a:rPr lang="en-AU" smtClean="0">
                <a:latin typeface="Times New Roman" pitchFamily="18" charset="0"/>
              </a:rPr>
              <a:pPr/>
              <a:t>17 September, 2019</a:t>
            </a:fld>
            <a:endParaRPr lang="en-AU" smtClean="0">
              <a:latin typeface="Times New Roman" pitchFamily="18" charset="0"/>
            </a:endParaRPr>
          </a:p>
        </p:txBody>
      </p:sp>
      <p:sp>
        <p:nvSpPr>
          <p:cNvPr id="125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25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B000214-E964-4CB2-AB9A-BFA0948320D6}" type="slidenum">
              <a:rPr lang="en-AU" smtClean="0">
                <a:latin typeface="Times New Roman" pitchFamily="18" charset="0"/>
              </a:rPr>
              <a:pPr/>
              <a:t>17</a:t>
            </a:fld>
            <a:endParaRPr lang="en-AU" smtClean="0">
              <a:latin typeface="Times New Roman" pitchFamily="18" charset="0"/>
            </a:endParaRP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975333" y="587190"/>
            <a:ext cx="4925737" cy="3416767"/>
          </a:xfrm>
          <a:ln/>
        </p:spPr>
      </p:sp>
      <p:sp>
        <p:nvSpPr>
          <p:cNvPr id="126979" name="Rectangle 3"/>
          <p:cNvSpPr>
            <a:spLocks noGrp="1" noChangeArrowheads="1"/>
          </p:cNvSpPr>
          <p:nvPr>
            <p:ph type="body" idx="1"/>
          </p:nvPr>
        </p:nvSpPr>
        <p:spPr>
          <a:xfrm>
            <a:off x="516805" y="4344357"/>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19" tIns="44609" rIns="89219" bIns="44609"/>
          <a:lstStyle/>
          <a:p>
            <a:r>
              <a:rPr lang="en-US" smtClean="0"/>
              <a:t>For class handout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975333" y="587190"/>
            <a:ext cx="4925737" cy="3416767"/>
          </a:xfrm>
          <a:ln/>
        </p:spPr>
      </p:sp>
      <p:sp>
        <p:nvSpPr>
          <p:cNvPr id="128003" name="Rectangle 3"/>
          <p:cNvSpPr>
            <a:spLocks noGrp="1" noChangeArrowheads="1"/>
          </p:cNvSpPr>
          <p:nvPr>
            <p:ph type="body" idx="1"/>
          </p:nvPr>
        </p:nvSpPr>
        <p:spPr>
          <a:xfrm>
            <a:off x="516805" y="4344357"/>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19" tIns="44609" rIns="89219" bIns="44609"/>
          <a:lstStyle/>
          <a:p>
            <a:r>
              <a:rPr lang="en-US" smtClean="0"/>
              <a:t>For lecture</a:t>
            </a:r>
          </a:p>
          <a:p>
            <a:r>
              <a:rPr lang="en-US" smtClean="0"/>
              <a:t>Valid bit indicates whether an entry contains valid information – if the bit is not set, there cannot be a match for this block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975333" y="587190"/>
            <a:ext cx="4925737" cy="3416767"/>
          </a:xfrm>
          <a:ln/>
        </p:spPr>
      </p:sp>
      <p:sp>
        <p:nvSpPr>
          <p:cNvPr id="129027" name="Rectangle 3"/>
          <p:cNvSpPr>
            <a:spLocks noGrp="1" noChangeArrowheads="1"/>
          </p:cNvSpPr>
          <p:nvPr>
            <p:ph type="body" idx="1"/>
          </p:nvPr>
        </p:nvSpPr>
        <p:spPr>
          <a:xfrm>
            <a:off x="516805" y="4344357"/>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19" tIns="44609" rIns="89219" bIns="44609"/>
          <a:lstStyle/>
          <a:p>
            <a:r>
              <a:rPr lang="en-US" smtClean="0"/>
              <a:t>For class handout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1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D80DAF2-4D3D-463D-B224-D731B530433B}" type="datetime3">
              <a:rPr lang="en-AU" smtClean="0">
                <a:latin typeface="Times New Roman" pitchFamily="18" charset="0"/>
              </a:rPr>
              <a:pPr/>
              <a:t>17 September, 2019</a:t>
            </a:fld>
            <a:endParaRPr lang="en-AU" smtClean="0">
              <a:latin typeface="Times New Roman" pitchFamily="18" charset="0"/>
            </a:endParaRPr>
          </a:p>
        </p:txBody>
      </p:sp>
      <p:sp>
        <p:nvSpPr>
          <p:cNvPr id="111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1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C135649-65E6-4FFB-815E-FC2276D22748}" type="slidenum">
              <a:rPr lang="en-AU" smtClean="0">
                <a:latin typeface="Times New Roman" pitchFamily="18" charset="0"/>
              </a:rPr>
              <a:pPr/>
              <a:t>3</a:t>
            </a:fld>
            <a:endParaRPr lang="en-AU" smtClean="0">
              <a:latin typeface="Times New Roman" pitchFamily="18" charset="0"/>
            </a:endParaRPr>
          </a:p>
        </p:txBody>
      </p:sp>
      <p:sp>
        <p:nvSpPr>
          <p:cNvPr id="111622" name="Rectangle 2"/>
          <p:cNvSpPr>
            <a:spLocks noGrp="1" noRot="1" noChangeAspect="1" noChangeArrowheads="1" noTextEdit="1"/>
          </p:cNvSpPr>
          <p:nvPr>
            <p:ph type="sldImg"/>
          </p:nvPr>
        </p:nvSpPr>
        <p:spPr>
          <a:ln/>
        </p:spPr>
      </p:sp>
      <p:sp>
        <p:nvSpPr>
          <p:cNvPr id="111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403225" y="587375"/>
            <a:ext cx="6069013" cy="3416300"/>
          </a:xfrm>
          <a:ln/>
        </p:spPr>
      </p:sp>
      <p:sp>
        <p:nvSpPr>
          <p:cNvPr id="130051" name="Rectangle 3"/>
          <p:cNvSpPr>
            <a:spLocks noGrp="1" noChangeArrowheads="1"/>
          </p:cNvSpPr>
          <p:nvPr>
            <p:ph type="body" idx="1"/>
          </p:nvPr>
        </p:nvSpPr>
        <p:spPr>
          <a:xfrm>
            <a:off x="516805" y="4344357"/>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19" tIns="44609" rIns="89219" bIns="44609"/>
          <a:lstStyle/>
          <a:p>
            <a:r>
              <a:rPr lang="en-US" smtClean="0"/>
              <a:t>For lecture</a:t>
            </a:r>
          </a:p>
          <a:p>
            <a:r>
              <a:rPr lang="en-US" smtClean="0"/>
              <a:t>Reference string is word addresses (or block number since we are using one word blocks) – i.e., the low order two bits used to selected the byte in the 32-bit word are ignored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idx="1"/>
          </p:nvPr>
        </p:nvSpPr>
        <p:spPr>
          <a:xfrm>
            <a:off x="913991" y="4345775"/>
            <a:ext cx="5030018"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71" tIns="44540" rIns="90671" bIns="44540"/>
          <a:lstStyle/>
          <a:p>
            <a:r>
              <a:rPr lang="en-US" smtClean="0"/>
              <a:t>Let’s use a specific example with realistic numbers: assume we have a 1 K word (4Kbyte) direct mapped cache with block size equals to 4 bytes (1 word).</a:t>
            </a:r>
          </a:p>
          <a:p>
            <a:r>
              <a:rPr lang="en-US" smtClean="0"/>
              <a:t>In other words, each block associated with the cache tag will have 4 bytes in it (Row 1).</a:t>
            </a:r>
          </a:p>
          <a:p>
            <a:r>
              <a:rPr lang="en-US" smtClean="0"/>
              <a:t>With Block Size equals to 4 bytes, the 2 least significant bits of the address will be used as byte select within the cache block.</a:t>
            </a:r>
          </a:p>
          <a:p>
            <a:r>
              <a:rPr lang="en-US" smtClean="0"/>
              <a:t>Since the cache size is 1K word, the upper 32 minus 10+2 bits, or 20 bits of the address will be stored as cache tag.</a:t>
            </a:r>
          </a:p>
          <a:p>
            <a:r>
              <a:rPr lang="en-US" smtClean="0"/>
              <a:t>The rest of the (10) address bits in the middle, that is bit 2 through 11, will be used as Cache Index to select the proper cache entry</a:t>
            </a:r>
          </a:p>
          <a:p>
            <a:endParaRPr lang="en-US" smtClean="0"/>
          </a:p>
          <a:p>
            <a:r>
              <a:rPr lang="en-US" smtClean="0"/>
              <a:t>Temporal!</a:t>
            </a:r>
          </a:p>
        </p:txBody>
      </p:sp>
      <p:sp>
        <p:nvSpPr>
          <p:cNvPr id="131075" name="Rectangle 3"/>
          <p:cNvSpPr>
            <a:spLocks noGrp="1" noRot="1" noChangeAspect="1" noChangeArrowheads="1" noTextEdit="1"/>
          </p:cNvSpPr>
          <p:nvPr>
            <p:ph type="sldImg"/>
          </p:nvPr>
        </p:nvSpPr>
        <p:spPr>
          <a:xfrm>
            <a:off x="972266" y="692148"/>
            <a:ext cx="4919603" cy="3413930"/>
          </a:xfrm>
          <a:ln cap="flat">
            <a:solidFill>
              <a:schemeClr val="tx1"/>
            </a:solid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body" idx="1"/>
          </p:nvPr>
        </p:nvSpPr>
        <p:spPr>
          <a:xfrm>
            <a:off x="913991" y="4345775"/>
            <a:ext cx="5030018"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71" tIns="44540" rIns="90671" bIns="44540"/>
          <a:lstStyle/>
          <a:p>
            <a:r>
              <a:rPr lang="en-US" smtClean="0"/>
              <a:t>to take advantage for spatial locality want a cache block that is larger than word word in size.</a:t>
            </a:r>
          </a:p>
        </p:txBody>
      </p:sp>
      <p:sp>
        <p:nvSpPr>
          <p:cNvPr id="132099" name="Rectangle 3"/>
          <p:cNvSpPr>
            <a:spLocks noGrp="1" noRot="1" noChangeAspect="1" noChangeArrowheads="1" noTextEdit="1"/>
          </p:cNvSpPr>
          <p:nvPr>
            <p:ph type="sldImg"/>
          </p:nvPr>
        </p:nvSpPr>
        <p:spPr>
          <a:xfrm>
            <a:off x="972266" y="692148"/>
            <a:ext cx="4919603" cy="3413930"/>
          </a:xfrm>
          <a:ln cap="flat">
            <a:solidFill>
              <a:schemeClr val="tx1"/>
            </a:solid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975333" y="587190"/>
            <a:ext cx="4925737" cy="3416767"/>
          </a:xfrm>
          <a:ln/>
        </p:spPr>
      </p:sp>
      <p:sp>
        <p:nvSpPr>
          <p:cNvPr id="133123" name="Rectangle 3"/>
          <p:cNvSpPr>
            <a:spLocks noGrp="1" noChangeArrowheads="1"/>
          </p:cNvSpPr>
          <p:nvPr>
            <p:ph type="body" idx="1"/>
          </p:nvPr>
        </p:nvSpPr>
        <p:spPr>
          <a:xfrm>
            <a:off x="516805" y="4344357"/>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19" tIns="44609" rIns="89219" bIns="44609"/>
          <a:lstStyle/>
          <a:p>
            <a:r>
              <a:rPr lang="en-US" smtClean="0"/>
              <a:t>For class handout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403225" y="587375"/>
            <a:ext cx="6069013" cy="3416300"/>
          </a:xfrm>
          <a:ln/>
        </p:spPr>
      </p:sp>
      <p:sp>
        <p:nvSpPr>
          <p:cNvPr id="134147" name="Rectangle 3"/>
          <p:cNvSpPr>
            <a:spLocks noGrp="1" noChangeArrowheads="1"/>
          </p:cNvSpPr>
          <p:nvPr>
            <p:ph type="body" idx="1"/>
          </p:nvPr>
        </p:nvSpPr>
        <p:spPr>
          <a:xfrm>
            <a:off x="516805" y="4344357"/>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19" tIns="44609" rIns="89219" bIns="44609"/>
          <a:lstStyle/>
          <a:p>
            <a:r>
              <a:rPr lang="en-US" smtClean="0"/>
              <a:t>For lecture</a:t>
            </a:r>
          </a:p>
          <a:p>
            <a:r>
              <a:rPr lang="en-US" smtClean="0"/>
              <a:t>Show the 4-bit address mapping – 2-bits of tag, 1-bit of set address (index), 1-bit of word-in-block select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35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FE58F75-2C92-4EE2-84F1-04240538C060}" type="datetime3">
              <a:rPr lang="en-AU" smtClean="0">
                <a:latin typeface="Times New Roman" pitchFamily="18" charset="0"/>
              </a:rPr>
              <a:pPr/>
              <a:t>17 September, 2019</a:t>
            </a:fld>
            <a:endParaRPr lang="en-AU" smtClean="0">
              <a:latin typeface="Times New Roman" pitchFamily="18" charset="0"/>
            </a:endParaRPr>
          </a:p>
        </p:txBody>
      </p:sp>
      <p:sp>
        <p:nvSpPr>
          <p:cNvPr id="135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35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21D9668-63FC-471C-973C-208ADB764818}" type="slidenum">
              <a:rPr lang="en-AU" smtClean="0">
                <a:latin typeface="Times New Roman" pitchFamily="18" charset="0"/>
              </a:rPr>
              <a:pPr/>
              <a:t>28</a:t>
            </a:fld>
            <a:endParaRPr lang="en-AU" smtClean="0">
              <a:latin typeface="Times New Roman" pitchFamily="18" charset="0"/>
            </a:endParaRPr>
          </a:p>
        </p:txBody>
      </p:sp>
      <p:sp>
        <p:nvSpPr>
          <p:cNvPr id="135174" name="Rectangle 2"/>
          <p:cNvSpPr>
            <a:spLocks noGrp="1" noRot="1" noChangeAspect="1" noChangeArrowheads="1" noTextEdit="1"/>
          </p:cNvSpPr>
          <p:nvPr>
            <p:ph type="sldImg"/>
          </p:nvPr>
        </p:nvSpPr>
        <p:spPr>
          <a:ln/>
        </p:spPr>
      </p:sp>
      <p:sp>
        <p:nvSpPr>
          <p:cNvPr id="135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body" idx="1"/>
          </p:nvPr>
        </p:nvSpPr>
        <p:spPr>
          <a:xfrm>
            <a:off x="516805" y="4345775"/>
            <a:ext cx="5910271"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71" tIns="44540" rIns="90671" bIns="44540"/>
          <a:lstStyle/>
          <a:p>
            <a:r>
              <a:rPr lang="en-US" smtClean="0"/>
              <a:t>(Capacity miss) That is the cache misses are due to the fact that the cache is simply not large enough to contain all the blocks that are accessed by the program.</a:t>
            </a:r>
          </a:p>
          <a:p>
            <a:r>
              <a:rPr lang="en-US" smtClean="0"/>
              <a:t>The solution to reduce the Capacity miss rate is simple: increase the cache size.</a:t>
            </a:r>
          </a:p>
          <a:p>
            <a:r>
              <a:rPr lang="en-US" smtClean="0"/>
              <a:t>Here is a summary of other types of cache miss we talked about.</a:t>
            </a:r>
          </a:p>
          <a:p>
            <a:r>
              <a:rPr lang="en-US" smtClean="0"/>
              <a:t>First is the Compulsory misses. These are the misses that we cannot avoid.  They are caused when we first start the program.</a:t>
            </a:r>
          </a:p>
          <a:p>
            <a:r>
              <a:rPr lang="en-US" smtClean="0"/>
              <a:t>Then we talked about the conflict misses.  They are the misses that caused by multiple memory locations being mapped to the same cache location.</a:t>
            </a:r>
          </a:p>
          <a:p>
            <a:r>
              <a:rPr lang="en-US" smtClean="0"/>
              <a:t>There are two solutions to reduce conflict misses.  The first one is, once again, increase the cache size.  The second one is to increase the associativity.</a:t>
            </a:r>
          </a:p>
          <a:p>
            <a:r>
              <a:rPr lang="en-US" smtClean="0"/>
              <a:t>For example, say using a 2-way set associative cache instead of directed mapped cache.</a:t>
            </a:r>
          </a:p>
          <a:p>
            <a:r>
              <a:rPr lang="en-US" smtClean="0"/>
              <a:t>But keep in mind that cache miss rate is only one part of the equation.  You also have to worry about cache access time and miss penalty.  Do NOT optimize miss rate alone.</a:t>
            </a:r>
          </a:p>
          <a:p>
            <a:r>
              <a:rPr lang="en-US" smtClean="0"/>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smtClean="0"/>
          </a:p>
          <a:p>
            <a:r>
              <a:rPr lang="en-US" smtClean="0"/>
              <a:t>+2 = 43 min. (Y:23)</a:t>
            </a:r>
          </a:p>
        </p:txBody>
      </p:sp>
      <p:sp>
        <p:nvSpPr>
          <p:cNvPr id="136195" name="Rectangle 3"/>
          <p:cNvSpPr>
            <a:spLocks noGrp="1" noRot="1" noChangeAspect="1" noChangeArrowheads="1" noTextEdit="1"/>
          </p:cNvSpPr>
          <p:nvPr>
            <p:ph type="sldImg"/>
          </p:nvPr>
        </p:nvSpPr>
        <p:spPr>
          <a:xfrm>
            <a:off x="978400" y="590027"/>
            <a:ext cx="4919603" cy="3412512"/>
          </a:xfr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3F0DC95-55DF-4BF1-94EA-D50525F4A306}" type="datetime3">
              <a:rPr lang="en-AU" smtClean="0">
                <a:latin typeface="Times New Roman" pitchFamily="18" charset="0"/>
              </a:rPr>
              <a:pPr/>
              <a:t>17 September, 2019</a:t>
            </a:fld>
            <a:endParaRPr lang="en-AU" smtClean="0">
              <a:latin typeface="Times New Roman"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E44DD45-3C3A-4080-AEBA-C4E5A4B7A363}" type="slidenum">
              <a:rPr lang="en-AU" smtClean="0">
                <a:latin typeface="Times New Roman" pitchFamily="18" charset="0"/>
              </a:rPr>
              <a:pPr/>
              <a:t>30</a:t>
            </a:fld>
            <a:endParaRPr lang="en-AU" smtClean="0">
              <a:latin typeface="Times New Roman"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38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10D01D9F-ACF4-4ABE-8F0D-14ED6764FC72}" type="datetime3">
              <a:rPr lang="en-AU" smtClean="0">
                <a:latin typeface="Times New Roman" pitchFamily="18" charset="0"/>
              </a:rPr>
              <a:pPr/>
              <a:t>17 September, 2019</a:t>
            </a:fld>
            <a:endParaRPr lang="en-AU" smtClean="0">
              <a:latin typeface="Times New Roman" pitchFamily="18" charset="0"/>
            </a:endParaRPr>
          </a:p>
        </p:txBody>
      </p:sp>
      <p:sp>
        <p:nvSpPr>
          <p:cNvPr id="138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38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DEEAEC9-C6AF-4F21-A39B-C5E66D647C1B}" type="slidenum">
              <a:rPr lang="en-AU" smtClean="0">
                <a:latin typeface="Times New Roman" pitchFamily="18" charset="0"/>
              </a:rPr>
              <a:pPr/>
              <a:t>31</a:t>
            </a:fld>
            <a:endParaRPr lang="en-AU" smtClean="0">
              <a:latin typeface="Times New Roman" pitchFamily="18" charset="0"/>
            </a:endParaRPr>
          </a:p>
        </p:txBody>
      </p:sp>
      <p:sp>
        <p:nvSpPr>
          <p:cNvPr id="138246" name="Rectangle 2"/>
          <p:cNvSpPr>
            <a:spLocks noGrp="1" noRot="1" noChangeAspect="1" noChangeArrowheads="1" noTextEdit="1"/>
          </p:cNvSpPr>
          <p:nvPr>
            <p:ph type="sldImg"/>
          </p:nvPr>
        </p:nvSpPr>
        <p:spPr>
          <a:ln/>
        </p:spPr>
      </p:sp>
      <p:sp>
        <p:nvSpPr>
          <p:cNvPr id="138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392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4CDE8B12-47FF-4DBD-9E05-8C44CD56993F}" type="datetime3">
              <a:rPr lang="en-AU" smtClean="0">
                <a:latin typeface="Times New Roman" pitchFamily="18" charset="0"/>
              </a:rPr>
              <a:pPr/>
              <a:t>17 September, 2019</a:t>
            </a:fld>
            <a:endParaRPr lang="en-AU" smtClean="0">
              <a:latin typeface="Times New Roman" pitchFamily="18" charset="0"/>
            </a:endParaRPr>
          </a:p>
        </p:txBody>
      </p:sp>
      <p:sp>
        <p:nvSpPr>
          <p:cNvPr id="1392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392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D6911AD-C432-41AA-8755-C9CB611255F4}" type="slidenum">
              <a:rPr lang="en-AU" smtClean="0">
                <a:latin typeface="Times New Roman" pitchFamily="18" charset="0"/>
              </a:rPr>
              <a:pPr/>
              <a:t>32</a:t>
            </a:fld>
            <a:endParaRPr lang="en-AU" smtClean="0">
              <a:latin typeface="Times New Roman" pitchFamily="18" charset="0"/>
            </a:endParaRPr>
          </a:p>
        </p:txBody>
      </p:sp>
      <p:sp>
        <p:nvSpPr>
          <p:cNvPr id="139270" name="Rectangle 2"/>
          <p:cNvSpPr>
            <a:spLocks noGrp="1" noRot="1" noChangeAspect="1" noChangeArrowheads="1" noTextEdit="1"/>
          </p:cNvSpPr>
          <p:nvPr>
            <p:ph type="sldImg"/>
          </p:nvPr>
        </p:nvSpPr>
        <p:spPr>
          <a:ln/>
        </p:spPr>
      </p:sp>
      <p:sp>
        <p:nvSpPr>
          <p:cNvPr id="1392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2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F10E3D6-B710-49BE-978E-B5038E577329}" type="datetime3">
              <a:rPr lang="en-AU" smtClean="0">
                <a:latin typeface="Times New Roman" pitchFamily="18" charset="0"/>
              </a:rPr>
              <a:pPr/>
              <a:t>17 September, 2019</a:t>
            </a:fld>
            <a:endParaRPr lang="en-AU" smtClean="0">
              <a:latin typeface="Times New Roman" pitchFamily="18" charset="0"/>
            </a:endParaRPr>
          </a:p>
        </p:txBody>
      </p:sp>
      <p:sp>
        <p:nvSpPr>
          <p:cNvPr id="112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2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385E0285-AF21-4CCE-ACAD-448DFACCA904}" type="slidenum">
              <a:rPr lang="en-AU" smtClean="0">
                <a:latin typeface="Times New Roman" pitchFamily="18" charset="0"/>
              </a:rPr>
              <a:pPr/>
              <a:t>4</a:t>
            </a:fld>
            <a:endParaRPr lang="en-AU" smtClean="0">
              <a:latin typeface="Times New Roman" pitchFamily="18" charset="0"/>
            </a:endParaRPr>
          </a:p>
        </p:txBody>
      </p:sp>
      <p:sp>
        <p:nvSpPr>
          <p:cNvPr id="112646" name="Rectangle 2"/>
          <p:cNvSpPr>
            <a:spLocks noGrp="1" noRot="1" noChangeAspect="1" noChangeArrowheads="1" noTextEdit="1"/>
          </p:cNvSpPr>
          <p:nvPr>
            <p:ph type="sldImg"/>
          </p:nvPr>
        </p:nvSpPr>
        <p:spPr>
          <a:ln/>
        </p:spPr>
      </p:sp>
      <p:sp>
        <p:nvSpPr>
          <p:cNvPr id="112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0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6B9E7D0-8771-4CB8-AB53-FB9E92E8B818}" type="datetime3">
              <a:rPr lang="en-AU" smtClean="0">
                <a:latin typeface="Times New Roman" pitchFamily="18" charset="0"/>
              </a:rPr>
              <a:pPr/>
              <a:t>17 September, 2019</a:t>
            </a:fld>
            <a:endParaRPr lang="en-AU" smtClean="0">
              <a:latin typeface="Times New Roman" pitchFamily="18" charset="0"/>
            </a:endParaRPr>
          </a:p>
        </p:txBody>
      </p:sp>
      <p:sp>
        <p:nvSpPr>
          <p:cNvPr id="140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0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A2FFAAF-6304-4D78-AF43-DA7C1355AF1F}" type="slidenum">
              <a:rPr lang="en-AU" smtClean="0">
                <a:latin typeface="Times New Roman" pitchFamily="18" charset="0"/>
              </a:rPr>
              <a:pPr/>
              <a:t>33</a:t>
            </a:fld>
            <a:endParaRPr lang="en-AU" smtClean="0">
              <a:latin typeface="Times New Roman" pitchFamily="18" charset="0"/>
            </a:endParaRPr>
          </a:p>
        </p:txBody>
      </p:sp>
      <p:sp>
        <p:nvSpPr>
          <p:cNvPr id="140294" name="Rectangle 2"/>
          <p:cNvSpPr>
            <a:spLocks noGrp="1" noRot="1" noChangeAspect="1" noChangeArrowheads="1" noTextEdit="1"/>
          </p:cNvSpPr>
          <p:nvPr>
            <p:ph type="sldImg"/>
          </p:nvPr>
        </p:nvSpPr>
        <p:spPr>
          <a:ln/>
        </p:spPr>
      </p:sp>
      <p:sp>
        <p:nvSpPr>
          <p:cNvPr id="140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1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43A5C2B-92B2-4D77-B580-DDD55A70A869}" type="datetime3">
              <a:rPr lang="en-AU" smtClean="0">
                <a:latin typeface="Times New Roman" pitchFamily="18" charset="0"/>
              </a:rPr>
              <a:pPr/>
              <a:t>17 September, 2019</a:t>
            </a:fld>
            <a:endParaRPr lang="en-AU" smtClean="0">
              <a:latin typeface="Times New Roman" pitchFamily="18" charset="0"/>
            </a:endParaRPr>
          </a:p>
        </p:txBody>
      </p:sp>
      <p:sp>
        <p:nvSpPr>
          <p:cNvPr id="141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1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A09F559-5471-433F-AEB7-2C5FE91BDB0E}" type="slidenum">
              <a:rPr lang="en-AU" smtClean="0">
                <a:latin typeface="Times New Roman" pitchFamily="18" charset="0"/>
              </a:rPr>
              <a:pPr/>
              <a:t>34</a:t>
            </a:fld>
            <a:endParaRPr lang="en-AU" smtClean="0">
              <a:latin typeface="Times New Roman" pitchFamily="18" charset="0"/>
            </a:endParaRPr>
          </a:p>
        </p:txBody>
      </p:sp>
      <p:sp>
        <p:nvSpPr>
          <p:cNvPr id="141318" name="Rectangle 2"/>
          <p:cNvSpPr>
            <a:spLocks noGrp="1" noRot="1" noChangeAspect="1" noChangeArrowheads="1" noTextEdit="1"/>
          </p:cNvSpPr>
          <p:nvPr>
            <p:ph type="sldImg"/>
          </p:nvPr>
        </p:nvSpPr>
        <p:spPr>
          <a:ln/>
        </p:spPr>
      </p:sp>
      <p:sp>
        <p:nvSpPr>
          <p:cNvPr id="141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2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C4D5E5E-D6BF-4CDC-9C08-3082C6671D32}" type="datetime3">
              <a:rPr lang="en-AU" smtClean="0">
                <a:latin typeface="Times New Roman" pitchFamily="18" charset="0"/>
              </a:rPr>
              <a:pPr/>
              <a:t>17 September, 2019</a:t>
            </a:fld>
            <a:endParaRPr lang="en-AU" smtClean="0">
              <a:latin typeface="Times New Roman" pitchFamily="18" charset="0"/>
            </a:endParaRPr>
          </a:p>
        </p:txBody>
      </p:sp>
      <p:sp>
        <p:nvSpPr>
          <p:cNvPr id="142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2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CE5DB83-154F-413A-8B19-3DEB318CC055}" type="slidenum">
              <a:rPr lang="en-AU" smtClean="0">
                <a:latin typeface="Times New Roman" pitchFamily="18" charset="0"/>
              </a:rPr>
              <a:pPr/>
              <a:t>35</a:t>
            </a:fld>
            <a:endParaRPr lang="en-AU" smtClean="0">
              <a:latin typeface="Times New Roman" pitchFamily="18" charset="0"/>
            </a:endParaRPr>
          </a:p>
        </p:txBody>
      </p:sp>
      <p:sp>
        <p:nvSpPr>
          <p:cNvPr id="142342" name="Rectangle 2"/>
          <p:cNvSpPr>
            <a:spLocks noGrp="1" noRot="1" noChangeAspect="1" noChangeArrowheads="1" noTextEdit="1"/>
          </p:cNvSpPr>
          <p:nvPr>
            <p:ph type="sldImg"/>
          </p:nvPr>
        </p:nvSpPr>
        <p:spPr>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7A777861-BAED-4582-BB84-CE5696A1B47D}" type="datetime3">
              <a:rPr lang="en-AU" smtClean="0">
                <a:latin typeface="Times New Roman" pitchFamily="18" charset="0"/>
              </a:rPr>
              <a:pPr/>
              <a:t>17 September, 2019</a:t>
            </a:fld>
            <a:endParaRPr lang="en-AU" smtClean="0">
              <a:latin typeface="Times New Roman"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61F7492-B4E7-4B02-B78A-110B9F582CB8}" type="slidenum">
              <a:rPr lang="en-AU" smtClean="0">
                <a:latin typeface="Times New Roman" pitchFamily="18" charset="0"/>
              </a:rPr>
              <a:pPr/>
              <a:t>36</a:t>
            </a:fld>
            <a:endParaRPr lang="en-AU" smtClean="0">
              <a:latin typeface="Times New Roman"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6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7772312-2059-4E1C-A25F-7BBA517C0779}" type="datetime3">
              <a:rPr lang="en-AU" smtClean="0">
                <a:latin typeface="Times New Roman" pitchFamily="18" charset="0"/>
              </a:rPr>
              <a:pPr/>
              <a:t>17 September, 2019</a:t>
            </a:fld>
            <a:endParaRPr lang="en-AU" smtClean="0">
              <a:latin typeface="Times New Roman" pitchFamily="18" charset="0"/>
            </a:endParaRPr>
          </a:p>
        </p:txBody>
      </p:sp>
      <p:sp>
        <p:nvSpPr>
          <p:cNvPr id="146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6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FE886F1-B742-4467-9F4A-C6517369BE16}" type="slidenum">
              <a:rPr lang="en-AU" smtClean="0">
                <a:latin typeface="Times New Roman" pitchFamily="18" charset="0"/>
              </a:rPr>
              <a:pPr/>
              <a:t>37</a:t>
            </a:fld>
            <a:endParaRPr lang="en-AU" smtClean="0">
              <a:latin typeface="Times New Roman" pitchFamily="18" charset="0"/>
            </a:endParaRPr>
          </a:p>
        </p:txBody>
      </p:sp>
      <p:sp>
        <p:nvSpPr>
          <p:cNvPr id="146438" name="Rectangle 2"/>
          <p:cNvSpPr>
            <a:spLocks noGrp="1" noRot="1" noChangeAspect="1" noChangeArrowheads="1" noTextEdit="1"/>
          </p:cNvSpPr>
          <p:nvPr>
            <p:ph type="sldImg"/>
          </p:nvPr>
        </p:nvSpPr>
        <p:spPr>
          <a:ln/>
        </p:spPr>
      </p:sp>
      <p:sp>
        <p:nvSpPr>
          <p:cNvPr id="146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4E0DD8A-4242-467B-A28E-6968E689A682}" type="datetime3">
              <a:rPr lang="en-AU" smtClean="0">
                <a:latin typeface="Times New Roman" pitchFamily="18" charset="0"/>
              </a:rPr>
              <a:pPr/>
              <a:t>17 September, 2019</a:t>
            </a:fld>
            <a:endParaRPr lang="en-AU" smtClean="0">
              <a:latin typeface="Times New Roman"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76B2CED-AF6E-4048-BA44-5FB04CF489A6}" type="slidenum">
              <a:rPr lang="en-AU" smtClean="0">
                <a:latin typeface="Times New Roman" pitchFamily="18" charset="0"/>
              </a:rPr>
              <a:pPr/>
              <a:t>38</a:t>
            </a:fld>
            <a:endParaRPr lang="en-AU" smtClean="0">
              <a:latin typeface="Times New Roman"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7D58C3D-C11D-4F9B-88D0-CDD630C1689A}" type="datetime3">
              <a:rPr lang="en-AU" smtClean="0">
                <a:latin typeface="Times New Roman" pitchFamily="18" charset="0"/>
              </a:rPr>
              <a:pPr/>
              <a:t>17 September, 2019</a:t>
            </a:fld>
            <a:endParaRPr lang="en-AU" smtClean="0">
              <a:latin typeface="Times New Roman"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886655D-CFB5-4DAC-B39D-F310C58935FA}" type="slidenum">
              <a:rPr lang="en-AU" smtClean="0">
                <a:latin typeface="Times New Roman" pitchFamily="18" charset="0"/>
              </a:rPr>
              <a:pPr/>
              <a:t>39</a:t>
            </a:fld>
            <a:endParaRPr lang="en-AU" smtClean="0">
              <a:latin typeface="Times New Roman"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0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F7AD32C-20F6-46BA-9A20-CBE416A128DD}" type="datetime3">
              <a:rPr lang="en-AU" smtClean="0">
                <a:latin typeface="Times New Roman" pitchFamily="18" charset="0"/>
              </a:rPr>
              <a:pPr/>
              <a:t>17 September, 2019</a:t>
            </a:fld>
            <a:endParaRPr lang="en-AU" smtClean="0">
              <a:latin typeface="Times New Roman" pitchFamily="18" charset="0"/>
            </a:endParaRPr>
          </a:p>
        </p:txBody>
      </p:sp>
      <p:sp>
        <p:nvSpPr>
          <p:cNvPr id="150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0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62237CC-E0D2-4E28-893F-F21471AEC9A1}" type="slidenum">
              <a:rPr lang="en-AU" smtClean="0">
                <a:latin typeface="Times New Roman" pitchFamily="18" charset="0"/>
              </a:rPr>
              <a:pPr/>
              <a:t>40</a:t>
            </a:fld>
            <a:endParaRPr lang="en-AU" smtClean="0">
              <a:latin typeface="Times New Roman" pitchFamily="18" charset="0"/>
            </a:endParaRPr>
          </a:p>
        </p:txBody>
      </p:sp>
      <p:sp>
        <p:nvSpPr>
          <p:cNvPr id="150534" name="Rectangle 2"/>
          <p:cNvSpPr>
            <a:spLocks noGrp="1" noRot="1" noChangeAspect="1" noChangeArrowheads="1" noTextEdit="1"/>
          </p:cNvSpPr>
          <p:nvPr>
            <p:ph type="sldImg"/>
          </p:nvPr>
        </p:nvSpPr>
        <p:spPr>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BDDF7A6-6941-40F4-A9C3-EC2EE3CD51DF}" type="datetime3">
              <a:rPr lang="en-AU" smtClean="0">
                <a:latin typeface="Times New Roman" pitchFamily="18" charset="0"/>
              </a:rPr>
              <a:pPr/>
              <a:t>17 September, 2019</a:t>
            </a:fld>
            <a:endParaRPr lang="en-AU" smtClean="0">
              <a:latin typeface="Times New Roman"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C4CE07C-17C3-4FD6-BF06-5A821CBEB2A8}" type="slidenum">
              <a:rPr lang="en-AU" smtClean="0">
                <a:latin typeface="Times New Roman" pitchFamily="18" charset="0"/>
              </a:rPr>
              <a:pPr/>
              <a:t>41</a:t>
            </a:fld>
            <a:endParaRPr lang="en-AU" smtClean="0">
              <a:latin typeface="Times New Roman"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FA6A086-7089-4DFA-A2A2-1EDB0F8154D0}" type="datetime3">
              <a:rPr lang="en-AU" smtClean="0">
                <a:latin typeface="Times New Roman" pitchFamily="18" charset="0"/>
              </a:rPr>
              <a:pPr/>
              <a:t>17 September, 2019</a:t>
            </a:fld>
            <a:endParaRPr lang="en-AU" smtClean="0">
              <a:latin typeface="Times New Roman" pitchFamily="18"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B2488FD-67E8-4443-947D-95B5C90C06FA}" type="slidenum">
              <a:rPr lang="en-AU" smtClean="0">
                <a:latin typeface="Times New Roman" pitchFamily="18" charset="0"/>
              </a:rPr>
              <a:pPr/>
              <a:t>42</a:t>
            </a:fld>
            <a:endParaRPr lang="en-AU" smtClean="0">
              <a:latin typeface="Times New Roman" pitchFamily="18"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3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6FA438D-7716-470A-BBAB-8E4B92270697}" type="datetime3">
              <a:rPr lang="en-AU" smtClean="0">
                <a:latin typeface="Times New Roman" pitchFamily="18" charset="0"/>
              </a:rPr>
              <a:pPr/>
              <a:t>17 September, 2019</a:t>
            </a:fld>
            <a:endParaRPr lang="en-AU" smtClean="0">
              <a:latin typeface="Times New Roman" pitchFamily="18" charset="0"/>
            </a:endParaRPr>
          </a:p>
        </p:txBody>
      </p:sp>
      <p:sp>
        <p:nvSpPr>
          <p:cNvPr id="113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3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3A4C046-072F-4A4B-BFA7-738E8DC53ACE}" type="slidenum">
              <a:rPr lang="en-AU" smtClean="0">
                <a:latin typeface="Times New Roman" pitchFamily="18" charset="0"/>
              </a:rPr>
              <a:pPr/>
              <a:t>5</a:t>
            </a:fld>
            <a:endParaRPr lang="en-AU" smtClean="0">
              <a:latin typeface="Times New Roman" pitchFamily="18" charset="0"/>
            </a:endParaRPr>
          </a:p>
        </p:txBody>
      </p:sp>
      <p:sp>
        <p:nvSpPr>
          <p:cNvPr id="113670" name="Rectangle 2"/>
          <p:cNvSpPr>
            <a:spLocks noGrp="1" noRot="1" noChangeAspect="1" noChangeArrowheads="1" noTextEdit="1"/>
          </p:cNvSpPr>
          <p:nvPr>
            <p:ph type="sldImg"/>
          </p:nvPr>
        </p:nvSpPr>
        <p:spPr>
          <a:ln/>
        </p:spPr>
      </p:sp>
      <p:sp>
        <p:nvSpPr>
          <p:cNvPr id="113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5016587-F3AA-4D91-9FCE-6747E28578FB}" type="datetime3">
              <a:rPr lang="en-AU" smtClean="0">
                <a:latin typeface="Times New Roman" pitchFamily="18" charset="0"/>
              </a:rPr>
              <a:pPr/>
              <a:t>17 September, 2019</a:t>
            </a:fld>
            <a:endParaRPr lang="en-AU" smtClean="0">
              <a:latin typeface="Times New Roman"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5E26329-9D0C-4710-8939-F8B45C36BDB2}" type="slidenum">
              <a:rPr lang="en-AU" smtClean="0">
                <a:latin typeface="Times New Roman" pitchFamily="18" charset="0"/>
              </a:rPr>
              <a:pPr/>
              <a:t>43</a:t>
            </a:fld>
            <a:endParaRPr lang="en-AU" smtClean="0">
              <a:latin typeface="Times New Roman"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6FF76DA-F8B3-46E4-88D6-C62E06665756}" type="datetime3">
              <a:rPr lang="en-AU" smtClean="0">
                <a:latin typeface="Times New Roman" pitchFamily="18" charset="0"/>
              </a:rPr>
              <a:pPr/>
              <a:t>17 September, 2019</a:t>
            </a:fld>
            <a:endParaRPr lang="en-AU" smtClean="0">
              <a:latin typeface="Times New Roman" pitchFamily="18"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38B9135-277D-422B-853E-E5549C17FFF4}" type="slidenum">
              <a:rPr lang="en-AU" smtClean="0">
                <a:latin typeface="Times New Roman" pitchFamily="18" charset="0"/>
              </a:rPr>
              <a:pPr/>
              <a:t>44</a:t>
            </a:fld>
            <a:endParaRPr lang="en-AU" smtClean="0">
              <a:latin typeface="Times New Roman" pitchFamily="18"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CED9D00-0ABD-4E63-B6D7-34971CBD2C57}" type="datetime3">
              <a:rPr lang="en-AU" smtClean="0">
                <a:latin typeface="Times New Roman" pitchFamily="18" charset="0"/>
              </a:rPr>
              <a:pPr/>
              <a:t>17 September, 2019</a:t>
            </a:fld>
            <a:endParaRPr lang="en-AU" smtClean="0">
              <a:latin typeface="Times New Roman"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CB92636-2A5B-4119-8F33-E9030C34BA44}" type="slidenum">
              <a:rPr lang="en-AU" smtClean="0">
                <a:latin typeface="Times New Roman" pitchFamily="18" charset="0"/>
              </a:rPr>
              <a:pPr/>
              <a:t>45</a:t>
            </a:fld>
            <a:endParaRPr lang="en-AU" smtClean="0">
              <a:latin typeface="Times New Roman"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A62EFFE4-6B0F-438B-A2C4-6E13DDBBAD94}" type="datetime3">
              <a:rPr lang="en-AU" smtClean="0">
                <a:latin typeface="Times New Roman" pitchFamily="18" charset="0"/>
              </a:rPr>
              <a:pPr/>
              <a:t>17 September, 2019</a:t>
            </a:fld>
            <a:endParaRPr lang="en-AU" smtClean="0">
              <a:latin typeface="Times New Roman"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94EE9AB-95C1-4D31-8C36-9F034BF245D5}" type="slidenum">
              <a:rPr lang="en-AU" smtClean="0">
                <a:latin typeface="Times New Roman" pitchFamily="18" charset="0"/>
              </a:rPr>
              <a:pPr/>
              <a:t>46</a:t>
            </a:fld>
            <a:endParaRPr lang="en-AU" smtClean="0">
              <a:latin typeface="Times New Roman"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D726BBD-55AF-4571-8297-BA5E46C40D22}" type="datetime3">
              <a:rPr lang="en-AU" smtClean="0">
                <a:latin typeface="Times New Roman" pitchFamily="18" charset="0"/>
              </a:rPr>
              <a:pPr/>
              <a:t>17 September, 2019</a:t>
            </a:fld>
            <a:endParaRPr lang="en-AU" smtClean="0">
              <a:latin typeface="Times New Roman" pitchFamily="18"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38BCCC5-4A34-4925-88F8-5D38F71004F4}" type="slidenum">
              <a:rPr lang="en-AU" smtClean="0">
                <a:latin typeface="Times New Roman" pitchFamily="18" charset="0"/>
              </a:rPr>
              <a:pPr/>
              <a:t>47</a:t>
            </a:fld>
            <a:endParaRPr lang="en-AU" smtClean="0">
              <a:latin typeface="Times New Roman" pitchFamily="18"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7DF0511-6A66-4168-935A-953049A5754C}" type="datetime3">
              <a:rPr lang="en-AU" smtClean="0">
                <a:latin typeface="Times New Roman" pitchFamily="18" charset="0"/>
              </a:rPr>
              <a:pPr/>
              <a:t>17 September, 2019</a:t>
            </a:fld>
            <a:endParaRPr lang="en-AU" smtClean="0">
              <a:latin typeface="Times New Roman"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3BFC0078-872D-47C8-AF3E-4469B78B5638}" type="slidenum">
              <a:rPr lang="en-AU" smtClean="0">
                <a:latin typeface="Times New Roman" pitchFamily="18" charset="0"/>
              </a:rPr>
              <a:pPr/>
              <a:t>48</a:t>
            </a:fld>
            <a:endParaRPr lang="en-AU" smtClean="0">
              <a:latin typeface="Times New Roman"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59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8F99E20-539D-40F8-8D40-E330D6E226BD}" type="datetime3">
              <a:rPr lang="en-AU" smtClean="0">
                <a:latin typeface="Times New Roman" pitchFamily="18" charset="0"/>
              </a:rPr>
              <a:pPr/>
              <a:t>17 September, 2019</a:t>
            </a:fld>
            <a:endParaRPr lang="en-AU" smtClean="0">
              <a:latin typeface="Times New Roman" pitchFamily="18" charset="0"/>
            </a:endParaRPr>
          </a:p>
        </p:txBody>
      </p:sp>
      <p:sp>
        <p:nvSpPr>
          <p:cNvPr id="159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59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9AC0DC9-EF8A-46E4-9052-351EBAAF2417}" type="slidenum">
              <a:rPr lang="en-AU" smtClean="0">
                <a:latin typeface="Times New Roman" pitchFamily="18" charset="0"/>
              </a:rPr>
              <a:pPr/>
              <a:t>49</a:t>
            </a:fld>
            <a:endParaRPr lang="en-AU" smtClean="0">
              <a:latin typeface="Times New Roman" pitchFamily="18" charset="0"/>
            </a:endParaRPr>
          </a:p>
        </p:txBody>
      </p:sp>
      <p:sp>
        <p:nvSpPr>
          <p:cNvPr id="159750" name="Rectangle 2"/>
          <p:cNvSpPr>
            <a:spLocks noGrp="1" noRot="1" noChangeAspect="1" noChangeArrowheads="1" noTextEdit="1"/>
          </p:cNvSpPr>
          <p:nvPr>
            <p:ph type="sldImg"/>
          </p:nvPr>
        </p:nvSpPr>
        <p:spPr>
          <a:ln/>
        </p:spPr>
      </p:sp>
      <p:sp>
        <p:nvSpPr>
          <p:cNvPr id="159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0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F6082A2-9090-4262-904A-8C58E39C5C51}" type="datetime3">
              <a:rPr lang="en-AU" smtClean="0">
                <a:latin typeface="Times New Roman" pitchFamily="18" charset="0"/>
              </a:rPr>
              <a:pPr/>
              <a:t>17 September, 2019</a:t>
            </a:fld>
            <a:endParaRPr lang="en-AU" smtClean="0">
              <a:latin typeface="Times New Roman" pitchFamily="18" charset="0"/>
            </a:endParaRPr>
          </a:p>
        </p:txBody>
      </p:sp>
      <p:sp>
        <p:nvSpPr>
          <p:cNvPr id="160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0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04EC5CA-AB18-402C-940C-2053874672BB}" type="slidenum">
              <a:rPr lang="en-AU" smtClean="0">
                <a:latin typeface="Times New Roman" pitchFamily="18" charset="0"/>
              </a:rPr>
              <a:pPr/>
              <a:t>50</a:t>
            </a:fld>
            <a:endParaRPr lang="en-AU" smtClean="0">
              <a:latin typeface="Times New Roman" pitchFamily="18" charset="0"/>
            </a:endParaRPr>
          </a:p>
        </p:txBody>
      </p:sp>
      <p:sp>
        <p:nvSpPr>
          <p:cNvPr id="160774" name="Rectangle 2"/>
          <p:cNvSpPr>
            <a:spLocks noGrp="1" noRot="1" noChangeAspect="1" noChangeArrowheads="1" noTextEdit="1"/>
          </p:cNvSpPr>
          <p:nvPr>
            <p:ph type="sldImg"/>
          </p:nvPr>
        </p:nvSpPr>
        <p:spPr>
          <a:ln/>
        </p:spPr>
      </p:sp>
      <p:sp>
        <p:nvSpPr>
          <p:cNvPr id="160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4C4158EA-300A-4B9F-A777-C135FB50ECA5}" type="datetime3">
              <a:rPr lang="en-AU" smtClean="0">
                <a:latin typeface="Times New Roman" pitchFamily="18" charset="0"/>
              </a:rPr>
              <a:pPr/>
              <a:t>17 September, 2019</a:t>
            </a:fld>
            <a:endParaRPr lang="en-AU" smtClean="0">
              <a:latin typeface="Times New Roman"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4662D6F-C24A-4572-9473-AD29F93C068D}" type="slidenum">
              <a:rPr lang="en-AU" smtClean="0">
                <a:latin typeface="Times New Roman" pitchFamily="18" charset="0"/>
              </a:rPr>
              <a:pPr/>
              <a:t>52</a:t>
            </a:fld>
            <a:endParaRPr lang="en-AU" smtClean="0">
              <a:latin typeface="Times New Roman"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2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4D4587F-2431-457D-A84D-4D5F37E99A24}" type="datetime3">
              <a:rPr lang="en-AU" smtClean="0">
                <a:latin typeface="Times New Roman" pitchFamily="18" charset="0"/>
              </a:rPr>
              <a:pPr/>
              <a:t>17 September, 2019</a:t>
            </a:fld>
            <a:endParaRPr lang="en-AU" smtClean="0">
              <a:latin typeface="Times New Roman" pitchFamily="18" charset="0"/>
            </a:endParaRPr>
          </a:p>
        </p:txBody>
      </p:sp>
      <p:sp>
        <p:nvSpPr>
          <p:cNvPr id="162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2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11C9BC2-8549-4551-A8E6-CEBBF7BF4C66}" type="slidenum">
              <a:rPr lang="en-AU" smtClean="0">
                <a:latin typeface="Times New Roman" pitchFamily="18" charset="0"/>
              </a:rPr>
              <a:pPr/>
              <a:t>53</a:t>
            </a:fld>
            <a:endParaRPr lang="en-AU" smtClean="0">
              <a:latin typeface="Times New Roman" pitchFamily="18" charset="0"/>
            </a:endParaRPr>
          </a:p>
        </p:txBody>
      </p:sp>
      <p:sp>
        <p:nvSpPr>
          <p:cNvPr id="162822" name="Rectangle 2"/>
          <p:cNvSpPr>
            <a:spLocks noGrp="1" noRot="1" noChangeAspect="1" noChangeArrowheads="1" noTextEdit="1"/>
          </p:cNvSpPr>
          <p:nvPr>
            <p:ph type="sldImg"/>
          </p:nvPr>
        </p:nvSpPr>
        <p:spPr>
          <a:ln/>
        </p:spPr>
      </p:sp>
      <p:sp>
        <p:nvSpPr>
          <p:cNvPr id="162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4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7FF9B84F-762F-45DD-8DD8-AC953D86934D}" type="datetime3">
              <a:rPr lang="en-AU" smtClean="0">
                <a:latin typeface="Times New Roman" pitchFamily="18" charset="0"/>
              </a:rPr>
              <a:pPr/>
              <a:t>17 September, 2019</a:t>
            </a:fld>
            <a:endParaRPr lang="en-AU" smtClean="0">
              <a:latin typeface="Times New Roman" pitchFamily="18" charset="0"/>
            </a:endParaRPr>
          </a:p>
        </p:txBody>
      </p:sp>
      <p:sp>
        <p:nvSpPr>
          <p:cNvPr id="114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4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F5CAD8ED-F44F-429A-903D-3DE514E6BF25}" type="slidenum">
              <a:rPr lang="en-AU" smtClean="0">
                <a:latin typeface="Times New Roman" pitchFamily="18" charset="0"/>
              </a:rPr>
              <a:pPr/>
              <a:t>6</a:t>
            </a:fld>
            <a:endParaRPr lang="en-AU" smtClean="0">
              <a:latin typeface="Times New Roman" pitchFamily="18" charset="0"/>
            </a:endParaRPr>
          </a:p>
        </p:txBody>
      </p:sp>
      <p:sp>
        <p:nvSpPr>
          <p:cNvPr id="114694" name="Rectangle 2"/>
          <p:cNvSpPr>
            <a:spLocks noGrp="1" noRot="1" noChangeAspect="1" noChangeArrowheads="1" noTextEdit="1"/>
          </p:cNvSpPr>
          <p:nvPr>
            <p:ph type="sldImg"/>
          </p:nvPr>
        </p:nvSpPr>
        <p:spPr>
          <a:ln/>
        </p:spPr>
      </p:sp>
      <p:sp>
        <p:nvSpPr>
          <p:cNvPr id="114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6E9F42A-5460-4E47-B2DA-FC03C179E22D}" type="datetime3">
              <a:rPr lang="en-AU" smtClean="0">
                <a:latin typeface="Times New Roman" pitchFamily="18" charset="0"/>
              </a:rPr>
              <a:pPr/>
              <a:t>17 September, 2019</a:t>
            </a:fld>
            <a:endParaRPr lang="en-AU" smtClean="0">
              <a:latin typeface="Times New Roman"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80C92C6-6154-4142-B26F-E1746D57829F}" type="slidenum">
              <a:rPr lang="en-AU" smtClean="0">
                <a:latin typeface="Times New Roman" pitchFamily="18" charset="0"/>
              </a:rPr>
              <a:pPr/>
              <a:t>54</a:t>
            </a:fld>
            <a:endParaRPr lang="en-AU" smtClean="0">
              <a:latin typeface="Times New Roman"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5B6AD38-9954-4850-9B48-836CE77FA901}" type="datetime3">
              <a:rPr lang="en-AU" smtClean="0">
                <a:latin typeface="Times New Roman" pitchFamily="18" charset="0"/>
              </a:rPr>
              <a:pPr/>
              <a:t>17 September, 2019</a:t>
            </a:fld>
            <a:endParaRPr lang="en-AU" smtClean="0">
              <a:latin typeface="Times New Roman"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024E892-E180-4EF8-A305-28F9AC742D8A}" type="slidenum">
              <a:rPr lang="en-AU" smtClean="0">
                <a:latin typeface="Times New Roman" pitchFamily="18" charset="0"/>
              </a:rPr>
              <a:pPr/>
              <a:t>55</a:t>
            </a:fld>
            <a:endParaRPr lang="en-AU" smtClean="0">
              <a:latin typeface="Times New Roman"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5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7D9A2AEE-BA25-40D6-BD28-873CA825B766}" type="datetime3">
              <a:rPr lang="en-AU" smtClean="0">
                <a:latin typeface="Times New Roman" pitchFamily="18" charset="0"/>
              </a:rPr>
              <a:pPr/>
              <a:t>17 September, 2019</a:t>
            </a:fld>
            <a:endParaRPr lang="en-AU" smtClean="0">
              <a:latin typeface="Times New Roman" pitchFamily="18" charset="0"/>
            </a:endParaRPr>
          </a:p>
        </p:txBody>
      </p:sp>
      <p:sp>
        <p:nvSpPr>
          <p:cNvPr id="165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5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3B2E0AB-ED75-4F51-8C82-AA20F3CE9F18}" type="slidenum">
              <a:rPr lang="en-AU" smtClean="0">
                <a:latin typeface="Times New Roman" pitchFamily="18" charset="0"/>
              </a:rPr>
              <a:pPr/>
              <a:t>56</a:t>
            </a:fld>
            <a:endParaRPr lang="en-AU" smtClean="0">
              <a:latin typeface="Times New Roman" pitchFamily="18" charset="0"/>
            </a:endParaRPr>
          </a:p>
        </p:txBody>
      </p:sp>
      <p:sp>
        <p:nvSpPr>
          <p:cNvPr id="165894" name="Rectangle 2"/>
          <p:cNvSpPr>
            <a:spLocks noGrp="1" noRot="1" noChangeAspect="1" noChangeArrowheads="1" noTextEdit="1"/>
          </p:cNvSpPr>
          <p:nvPr>
            <p:ph type="sldImg"/>
          </p:nvPr>
        </p:nvSpPr>
        <p:spPr>
          <a:ln/>
        </p:spPr>
      </p:sp>
      <p:sp>
        <p:nvSpPr>
          <p:cNvPr id="165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6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3FECAC5E-DD43-4AA4-8FA4-2032E0E319CD}" type="datetime3">
              <a:rPr lang="en-AU" smtClean="0">
                <a:latin typeface="Times New Roman" pitchFamily="18" charset="0"/>
              </a:rPr>
              <a:pPr/>
              <a:t>17 September, 2019</a:t>
            </a:fld>
            <a:endParaRPr lang="en-AU" smtClean="0">
              <a:latin typeface="Times New Roman" pitchFamily="18" charset="0"/>
            </a:endParaRPr>
          </a:p>
        </p:txBody>
      </p:sp>
      <p:sp>
        <p:nvSpPr>
          <p:cNvPr id="166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6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317BC33-9B6B-49D1-9C48-16EE91B53EE1}" type="slidenum">
              <a:rPr lang="en-AU" smtClean="0">
                <a:latin typeface="Times New Roman" pitchFamily="18" charset="0"/>
              </a:rPr>
              <a:pPr/>
              <a:t>57</a:t>
            </a:fld>
            <a:endParaRPr lang="en-AU" smtClean="0">
              <a:latin typeface="Times New Roman" pitchFamily="18" charset="0"/>
            </a:endParaRPr>
          </a:p>
        </p:txBody>
      </p:sp>
      <p:sp>
        <p:nvSpPr>
          <p:cNvPr id="166918" name="Rectangle 2"/>
          <p:cNvSpPr>
            <a:spLocks noGrp="1" noRot="1" noChangeAspect="1" noChangeArrowheads="1" noTextEdit="1"/>
          </p:cNvSpPr>
          <p:nvPr>
            <p:ph type="sldImg"/>
          </p:nvPr>
        </p:nvSpPr>
        <p:spPr>
          <a:ln/>
        </p:spPr>
      </p:sp>
      <p:sp>
        <p:nvSpPr>
          <p:cNvPr id="166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7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FF1ED11-90AE-4A0B-8791-AC5E334DA940}" type="datetime3">
              <a:rPr lang="en-AU" smtClean="0">
                <a:latin typeface="Times New Roman" pitchFamily="18" charset="0"/>
              </a:rPr>
              <a:pPr/>
              <a:t>17 September, 2019</a:t>
            </a:fld>
            <a:endParaRPr lang="en-AU" smtClean="0">
              <a:latin typeface="Times New Roman" pitchFamily="18" charset="0"/>
            </a:endParaRPr>
          </a:p>
        </p:txBody>
      </p:sp>
      <p:sp>
        <p:nvSpPr>
          <p:cNvPr id="167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7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A5A78467-8339-490B-838C-04D22292D4F5}" type="slidenum">
              <a:rPr lang="en-AU" smtClean="0">
                <a:latin typeface="Times New Roman" pitchFamily="18" charset="0"/>
              </a:rPr>
              <a:pPr/>
              <a:t>58</a:t>
            </a:fld>
            <a:endParaRPr lang="en-AU" smtClean="0">
              <a:latin typeface="Times New Roman" pitchFamily="18" charset="0"/>
            </a:endParaRPr>
          </a:p>
        </p:txBody>
      </p:sp>
      <p:sp>
        <p:nvSpPr>
          <p:cNvPr id="167942" name="Rectangle 2"/>
          <p:cNvSpPr>
            <a:spLocks noGrp="1" noRot="1" noChangeAspect="1" noChangeArrowheads="1" noTextEdit="1"/>
          </p:cNvSpPr>
          <p:nvPr>
            <p:ph type="sldImg"/>
          </p:nvPr>
        </p:nvSpPr>
        <p:spPr>
          <a:ln/>
        </p:spPr>
      </p:sp>
      <p:sp>
        <p:nvSpPr>
          <p:cNvPr id="167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8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C74C2E4-81D3-48FF-855C-DF59D79ED567}" type="datetime3">
              <a:rPr lang="en-AU" smtClean="0">
                <a:latin typeface="Times New Roman" pitchFamily="18" charset="0"/>
              </a:rPr>
              <a:pPr/>
              <a:t>17 September, 2019</a:t>
            </a:fld>
            <a:endParaRPr lang="en-AU" smtClean="0">
              <a:latin typeface="Times New Roman" pitchFamily="18" charset="0"/>
            </a:endParaRPr>
          </a:p>
        </p:txBody>
      </p:sp>
      <p:sp>
        <p:nvSpPr>
          <p:cNvPr id="168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8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D3A9C6E-DA99-4246-ABD3-DEE0FC9A272C}" type="slidenum">
              <a:rPr lang="en-AU" smtClean="0">
                <a:latin typeface="Times New Roman" pitchFamily="18" charset="0"/>
              </a:rPr>
              <a:pPr/>
              <a:t>59</a:t>
            </a:fld>
            <a:endParaRPr lang="en-AU" smtClean="0">
              <a:latin typeface="Times New Roman" pitchFamily="18" charset="0"/>
            </a:endParaRPr>
          </a:p>
        </p:txBody>
      </p:sp>
      <p:sp>
        <p:nvSpPr>
          <p:cNvPr id="168966" name="Rectangle 2"/>
          <p:cNvSpPr>
            <a:spLocks noGrp="1" noRot="1" noChangeAspect="1" noChangeArrowheads="1" noTextEdit="1"/>
          </p:cNvSpPr>
          <p:nvPr>
            <p:ph type="sldImg"/>
          </p:nvPr>
        </p:nvSpPr>
        <p:spPr>
          <a:ln/>
        </p:spPr>
      </p:sp>
      <p:sp>
        <p:nvSpPr>
          <p:cNvPr id="168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C16D066-642D-4FA1-881F-E33D1E30DA2E}" type="datetime3">
              <a:rPr lang="en-AU" smtClean="0">
                <a:latin typeface="Times New Roman" pitchFamily="18" charset="0"/>
              </a:rPr>
              <a:pPr/>
              <a:t>17 September, 2019</a:t>
            </a:fld>
            <a:endParaRPr lang="en-AU" smtClean="0">
              <a:latin typeface="Times New Roman"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48C6816C-7093-4F2B-9C06-842215A76C54}" type="slidenum">
              <a:rPr lang="en-AU" smtClean="0">
                <a:latin typeface="Times New Roman" pitchFamily="18" charset="0"/>
              </a:rPr>
              <a:pPr/>
              <a:t>60</a:t>
            </a:fld>
            <a:endParaRPr lang="en-AU" smtClean="0">
              <a:latin typeface="Times New Roman"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1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96C3C2C-34DE-481B-8682-92E69DDBE398}" type="datetime3">
              <a:rPr lang="en-AU" smtClean="0">
                <a:latin typeface="Times New Roman" pitchFamily="18" charset="0"/>
              </a:rPr>
              <a:pPr/>
              <a:t>17 September, 2019</a:t>
            </a:fld>
            <a:endParaRPr lang="en-AU" smtClean="0">
              <a:latin typeface="Times New Roman" pitchFamily="18" charset="0"/>
            </a:endParaRPr>
          </a:p>
        </p:txBody>
      </p:sp>
      <p:sp>
        <p:nvSpPr>
          <p:cNvPr id="1710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10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FD458B2-CDEC-4307-939E-9FD62E940426}" type="slidenum">
              <a:rPr lang="en-AU" smtClean="0">
                <a:latin typeface="Times New Roman" pitchFamily="18" charset="0"/>
              </a:rPr>
              <a:pPr/>
              <a:t>61</a:t>
            </a:fld>
            <a:endParaRPr lang="en-AU" smtClean="0">
              <a:latin typeface="Times New Roman" pitchFamily="18" charset="0"/>
            </a:endParaRPr>
          </a:p>
        </p:txBody>
      </p:sp>
      <p:sp>
        <p:nvSpPr>
          <p:cNvPr id="171014" name="Rectangle 2"/>
          <p:cNvSpPr>
            <a:spLocks noGrp="1" noRot="1" noChangeAspect="1" noChangeArrowheads="1" noTextEdit="1"/>
          </p:cNvSpPr>
          <p:nvPr>
            <p:ph type="sldImg"/>
          </p:nvPr>
        </p:nvSpPr>
        <p:spPr>
          <a:ln/>
        </p:spPr>
      </p:sp>
      <p:sp>
        <p:nvSpPr>
          <p:cNvPr id="1710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909B687-2644-4F69-9285-927A88149AA9}" type="datetime3">
              <a:rPr lang="en-AU" smtClean="0">
                <a:latin typeface="Times New Roman" pitchFamily="18" charset="0"/>
              </a:rPr>
              <a:pPr/>
              <a:t>17 September, 2019</a:t>
            </a:fld>
            <a:endParaRPr lang="en-AU" smtClean="0">
              <a:latin typeface="Times New Roman"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3E43C44-43E9-497E-B2E8-946701749464}" type="slidenum">
              <a:rPr lang="en-AU" smtClean="0">
                <a:latin typeface="Times New Roman" pitchFamily="18" charset="0"/>
              </a:rPr>
              <a:pPr/>
              <a:t>62</a:t>
            </a:fld>
            <a:endParaRPr lang="en-AU" smtClean="0">
              <a:latin typeface="Times New Roman"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3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6BAFD46-BFA3-4813-8124-19DCB486F337}" type="datetime3">
              <a:rPr lang="en-AU" smtClean="0">
                <a:latin typeface="Times New Roman" pitchFamily="18" charset="0"/>
              </a:rPr>
              <a:pPr/>
              <a:t>17 September, 2019</a:t>
            </a:fld>
            <a:endParaRPr lang="en-AU" smtClean="0">
              <a:latin typeface="Times New Roman" pitchFamily="18" charset="0"/>
            </a:endParaRPr>
          </a:p>
        </p:txBody>
      </p:sp>
      <p:sp>
        <p:nvSpPr>
          <p:cNvPr id="173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3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AA1DBFDD-ABBC-47F4-ABD4-5291527A566D}" type="slidenum">
              <a:rPr lang="en-AU" smtClean="0">
                <a:latin typeface="Times New Roman" pitchFamily="18" charset="0"/>
              </a:rPr>
              <a:pPr/>
              <a:t>64</a:t>
            </a:fld>
            <a:endParaRPr lang="en-AU" smtClean="0">
              <a:latin typeface="Times New Roman" pitchFamily="18" charset="0"/>
            </a:endParaRPr>
          </a:p>
        </p:txBody>
      </p:sp>
      <p:sp>
        <p:nvSpPr>
          <p:cNvPr id="173062" name="Rectangle 2"/>
          <p:cNvSpPr>
            <a:spLocks noGrp="1" noRot="1" noChangeAspect="1" noChangeArrowheads="1" noTextEdit="1"/>
          </p:cNvSpPr>
          <p:nvPr>
            <p:ph type="sldImg"/>
          </p:nvPr>
        </p:nvSpPr>
        <p:spPr>
          <a:ln/>
        </p:spPr>
      </p:sp>
      <p:sp>
        <p:nvSpPr>
          <p:cNvPr id="173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body" idx="1"/>
          </p:nvPr>
        </p:nvSpPr>
        <p:spPr>
          <a:xfrm>
            <a:off x="516805" y="4345776"/>
            <a:ext cx="5910271" cy="41117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289" tIns="43370" rIns="88289" bIns="43370"/>
          <a:lstStyle/>
          <a:p>
            <a:r>
              <a:rPr lang="en-US" smtClean="0"/>
              <a:t>A HIT is when the data the processor wants to access is found in the upper level (Blk X).</a:t>
            </a:r>
          </a:p>
          <a:p>
            <a:r>
              <a:rPr lang="en-US" smtClean="0"/>
              <a:t>The fraction of the memory access that are HIT is defined as HIT rate.</a:t>
            </a:r>
          </a:p>
          <a:p>
            <a:r>
              <a:rPr lang="en-US" smtClean="0"/>
              <a:t>HIT Time is the time to access the Upper Level where the data is found (X).  It consists of:</a:t>
            </a:r>
          </a:p>
          <a:p>
            <a:r>
              <a:rPr lang="en-US" smtClean="0"/>
              <a:t>(a) Time to access this level.</a:t>
            </a:r>
          </a:p>
          <a:p>
            <a:r>
              <a:rPr lang="en-US" smtClean="0"/>
              <a:t>(b) AND the time to determine if this is a Hit or Miss.</a:t>
            </a:r>
          </a:p>
          <a:p>
            <a:r>
              <a:rPr lang="en-US" smtClean="0"/>
              <a:t>If the data the processor wants cannot be found in the Upper level.  Then we have a miss and we need to retrieve the data (Blk Y) from the lower level.</a:t>
            </a:r>
          </a:p>
          <a:p>
            <a:r>
              <a:rPr lang="en-US" smtClean="0"/>
              <a:t>By definition (definition of Hit: Fraction), the miss rate is just 1 minus the hit rate.</a:t>
            </a:r>
          </a:p>
          <a:p>
            <a:r>
              <a:rPr lang="en-US" smtClean="0"/>
              <a:t>This miss penalty also consists of two parts:</a:t>
            </a:r>
          </a:p>
          <a:p>
            <a:r>
              <a:rPr lang="en-US" smtClean="0"/>
              <a:t>(a) The time it takes to replace a block (Blk Y to BlkX) in the upper level.</a:t>
            </a:r>
          </a:p>
          <a:p>
            <a:r>
              <a:rPr lang="en-US" smtClean="0"/>
              <a:t>(b) And then the time it takes to deliver this new block to the processor.</a:t>
            </a:r>
          </a:p>
          <a:p>
            <a:r>
              <a:rPr lang="en-US" smtClean="0"/>
              <a:t>It is very important that your Hit Time to be much much smaller than your miss penalty.  Otherwise, there will be no reason to build a memory hierarchy.</a:t>
            </a:r>
          </a:p>
          <a:p>
            <a:endParaRPr lang="en-US" smtClean="0"/>
          </a:p>
        </p:txBody>
      </p:sp>
      <p:sp>
        <p:nvSpPr>
          <p:cNvPr id="115715" name="Rectangle 3"/>
          <p:cNvSpPr>
            <a:spLocks noGrp="1" noRot="1" noChangeAspect="1" noChangeArrowheads="1" noTextEdit="1"/>
          </p:cNvSpPr>
          <p:nvPr>
            <p:ph type="sldImg"/>
          </p:nvPr>
        </p:nvSpPr>
        <p:spPr>
          <a:xfrm>
            <a:off x="978400" y="590027"/>
            <a:ext cx="4919603" cy="3412512"/>
          </a:xfr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4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CE554A6-DB74-4466-9A29-57BA908F261E}" type="datetime3">
              <a:rPr lang="en-AU" smtClean="0">
                <a:latin typeface="Times New Roman" pitchFamily="18" charset="0"/>
              </a:rPr>
              <a:pPr/>
              <a:t>17 September, 2019</a:t>
            </a:fld>
            <a:endParaRPr lang="en-AU" smtClean="0">
              <a:latin typeface="Times New Roman" pitchFamily="18" charset="0"/>
            </a:endParaRPr>
          </a:p>
        </p:txBody>
      </p:sp>
      <p:sp>
        <p:nvSpPr>
          <p:cNvPr id="174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4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3F016EFB-0D3A-4327-B15B-C9237CEBE6D3}" type="slidenum">
              <a:rPr lang="en-AU" smtClean="0">
                <a:latin typeface="Times New Roman" pitchFamily="18" charset="0"/>
              </a:rPr>
              <a:pPr/>
              <a:t>65</a:t>
            </a:fld>
            <a:endParaRPr lang="en-AU" smtClean="0">
              <a:latin typeface="Times New Roman" pitchFamily="18" charset="0"/>
            </a:endParaRPr>
          </a:p>
        </p:txBody>
      </p:sp>
      <p:sp>
        <p:nvSpPr>
          <p:cNvPr id="174086" name="Rectangle 2"/>
          <p:cNvSpPr>
            <a:spLocks noGrp="1" noRot="1" noChangeAspect="1" noChangeArrowheads="1" noTextEdit="1"/>
          </p:cNvSpPr>
          <p:nvPr>
            <p:ph type="sldImg"/>
          </p:nvPr>
        </p:nvSpPr>
        <p:spPr>
          <a:ln/>
        </p:spPr>
      </p:sp>
      <p:sp>
        <p:nvSpPr>
          <p:cNvPr id="174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5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F63686AC-422D-4104-A404-6D631C0D3CB9}" type="datetime3">
              <a:rPr lang="en-AU" smtClean="0">
                <a:latin typeface="Times New Roman" pitchFamily="18" charset="0"/>
              </a:rPr>
              <a:pPr/>
              <a:t>17 September, 2019</a:t>
            </a:fld>
            <a:endParaRPr lang="en-AU" smtClean="0">
              <a:latin typeface="Times New Roman" pitchFamily="18" charset="0"/>
            </a:endParaRPr>
          </a:p>
        </p:txBody>
      </p:sp>
      <p:sp>
        <p:nvSpPr>
          <p:cNvPr id="175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5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79BD129-A842-4AA0-941E-EDFC6D8E85AA}" type="slidenum">
              <a:rPr lang="en-AU" smtClean="0">
                <a:latin typeface="Times New Roman" pitchFamily="18" charset="0"/>
              </a:rPr>
              <a:pPr/>
              <a:t>66</a:t>
            </a:fld>
            <a:endParaRPr lang="en-AU" smtClean="0">
              <a:latin typeface="Times New Roman" pitchFamily="18" charset="0"/>
            </a:endParaRPr>
          </a:p>
        </p:txBody>
      </p:sp>
      <p:sp>
        <p:nvSpPr>
          <p:cNvPr id="175110" name="Rectangle 2"/>
          <p:cNvSpPr>
            <a:spLocks noGrp="1" noRot="1" noChangeAspect="1" noChangeArrowheads="1" noTextEdit="1"/>
          </p:cNvSpPr>
          <p:nvPr>
            <p:ph type="sldImg"/>
          </p:nvPr>
        </p:nvSpPr>
        <p:spPr>
          <a:ln/>
        </p:spPr>
      </p:sp>
      <p:sp>
        <p:nvSpPr>
          <p:cNvPr id="175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6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CAF3EDA-7572-4B16-A506-0615C1C6D382}" type="datetime3">
              <a:rPr lang="en-AU" smtClean="0">
                <a:latin typeface="Times New Roman" pitchFamily="18" charset="0"/>
              </a:rPr>
              <a:pPr/>
              <a:t>17 September, 2019</a:t>
            </a:fld>
            <a:endParaRPr lang="en-AU" smtClean="0">
              <a:latin typeface="Times New Roman" pitchFamily="18" charset="0"/>
            </a:endParaRPr>
          </a:p>
        </p:txBody>
      </p:sp>
      <p:sp>
        <p:nvSpPr>
          <p:cNvPr id="176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6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387FF16D-9EB1-420B-983A-495A1F0C79F2}" type="slidenum">
              <a:rPr lang="en-AU" smtClean="0">
                <a:latin typeface="Times New Roman" pitchFamily="18" charset="0"/>
              </a:rPr>
              <a:pPr/>
              <a:t>67</a:t>
            </a:fld>
            <a:endParaRPr lang="en-AU" smtClean="0">
              <a:latin typeface="Times New Roman" pitchFamily="18" charset="0"/>
            </a:endParaRPr>
          </a:p>
        </p:txBody>
      </p:sp>
      <p:sp>
        <p:nvSpPr>
          <p:cNvPr id="176134" name="Rectangle 2"/>
          <p:cNvSpPr>
            <a:spLocks noGrp="1" noRot="1" noChangeAspect="1" noChangeArrowheads="1" noTextEdit="1"/>
          </p:cNvSpPr>
          <p:nvPr>
            <p:ph type="sldImg"/>
          </p:nvPr>
        </p:nvSpPr>
        <p:spPr>
          <a:ln/>
        </p:spPr>
      </p:sp>
      <p:sp>
        <p:nvSpPr>
          <p:cNvPr id="176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7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CF8A1D2-E5B8-4471-80F3-642FEE30EA91}" type="datetime3">
              <a:rPr lang="en-AU" smtClean="0">
                <a:latin typeface="Times New Roman" pitchFamily="18" charset="0"/>
              </a:rPr>
              <a:pPr/>
              <a:t>17 September, 2019</a:t>
            </a:fld>
            <a:endParaRPr lang="en-AU" smtClean="0">
              <a:latin typeface="Times New Roman" pitchFamily="18" charset="0"/>
            </a:endParaRPr>
          </a:p>
        </p:txBody>
      </p:sp>
      <p:sp>
        <p:nvSpPr>
          <p:cNvPr id="177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7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863E11B-AA43-4527-B733-5603C4717B41}" type="slidenum">
              <a:rPr lang="en-AU" smtClean="0">
                <a:latin typeface="Times New Roman" pitchFamily="18" charset="0"/>
              </a:rPr>
              <a:pPr/>
              <a:t>69</a:t>
            </a:fld>
            <a:endParaRPr lang="en-AU" smtClean="0">
              <a:latin typeface="Times New Roman" pitchFamily="18" charset="0"/>
            </a:endParaRPr>
          </a:p>
        </p:txBody>
      </p:sp>
      <p:sp>
        <p:nvSpPr>
          <p:cNvPr id="177158" name="Rectangle 2"/>
          <p:cNvSpPr>
            <a:spLocks noGrp="1" noRot="1" noChangeAspect="1" noChangeArrowheads="1" noTextEdit="1"/>
          </p:cNvSpPr>
          <p:nvPr>
            <p:ph type="sldImg"/>
          </p:nvPr>
        </p:nvSpPr>
        <p:spPr>
          <a:ln/>
        </p:spPr>
      </p:sp>
      <p:sp>
        <p:nvSpPr>
          <p:cNvPr id="177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8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B4B3E79E-5443-4800-9AB8-9C43A84407AC}" type="datetime3">
              <a:rPr lang="en-AU" smtClean="0">
                <a:latin typeface="Times New Roman" pitchFamily="18" charset="0"/>
              </a:rPr>
              <a:pPr/>
              <a:t>17 September, 2019</a:t>
            </a:fld>
            <a:endParaRPr lang="en-AU" smtClean="0">
              <a:latin typeface="Times New Roman" pitchFamily="18" charset="0"/>
            </a:endParaRPr>
          </a:p>
        </p:txBody>
      </p:sp>
      <p:sp>
        <p:nvSpPr>
          <p:cNvPr id="178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8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655082C-02CB-4FD2-BA01-7B3272F5BF92}" type="slidenum">
              <a:rPr lang="en-AU" smtClean="0">
                <a:latin typeface="Times New Roman" pitchFamily="18" charset="0"/>
              </a:rPr>
              <a:pPr/>
              <a:t>70</a:t>
            </a:fld>
            <a:endParaRPr lang="en-AU" smtClean="0">
              <a:latin typeface="Times New Roman" pitchFamily="18" charset="0"/>
            </a:endParaRPr>
          </a:p>
        </p:txBody>
      </p:sp>
      <p:sp>
        <p:nvSpPr>
          <p:cNvPr id="178182" name="Rectangle 2"/>
          <p:cNvSpPr>
            <a:spLocks noGrp="1" noRot="1" noChangeAspect="1" noChangeArrowheads="1" noTextEdit="1"/>
          </p:cNvSpPr>
          <p:nvPr>
            <p:ph type="sldImg"/>
          </p:nvPr>
        </p:nvSpPr>
        <p:spPr>
          <a:ln/>
        </p:spPr>
      </p:sp>
      <p:sp>
        <p:nvSpPr>
          <p:cNvPr id="178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C1402DF-79E2-4670-9DFC-B6E35D59E782}" type="datetime3">
              <a:rPr lang="en-AU" smtClean="0">
                <a:latin typeface="Times New Roman" pitchFamily="18" charset="0"/>
              </a:rPr>
              <a:pPr/>
              <a:t>17 September, 2019</a:t>
            </a:fld>
            <a:endParaRPr lang="en-AU" smtClean="0">
              <a:latin typeface="Times New Roman"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45FFE0FC-8AC5-4F75-8595-D58F23D3F105}" type="slidenum">
              <a:rPr lang="en-AU" smtClean="0">
                <a:latin typeface="Times New Roman" pitchFamily="18" charset="0"/>
              </a:rPr>
              <a:pPr/>
              <a:t>71</a:t>
            </a:fld>
            <a:endParaRPr lang="en-AU" smtClean="0">
              <a:latin typeface="Times New Roman"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87A0CA4-9646-4B95-B3CC-5D580ED5525B}" type="datetime3">
              <a:rPr lang="en-AU" smtClean="0">
                <a:latin typeface="Times New Roman" pitchFamily="18" charset="0"/>
              </a:rPr>
              <a:pPr/>
              <a:t>17 September, 2019</a:t>
            </a:fld>
            <a:endParaRPr lang="en-AU" smtClean="0">
              <a:latin typeface="Times New Roman"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5962D59-1C0D-4105-A608-0F69165C6AB4}" type="slidenum">
              <a:rPr lang="en-AU" smtClean="0">
                <a:latin typeface="Times New Roman" pitchFamily="18" charset="0"/>
              </a:rPr>
              <a:pPr/>
              <a:t>72</a:t>
            </a:fld>
            <a:endParaRPr lang="en-AU" smtClean="0">
              <a:latin typeface="Times New Roman"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3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47B62136-EAC8-4A73-8B2A-40E31AFABF7E}" type="datetime3">
              <a:rPr lang="en-AU" smtClean="0">
                <a:latin typeface="Times New Roman" pitchFamily="18" charset="0"/>
              </a:rPr>
              <a:pPr/>
              <a:t>17 September, 2019</a:t>
            </a:fld>
            <a:endParaRPr lang="en-AU" smtClean="0">
              <a:latin typeface="Times New Roman" pitchFamily="18" charset="0"/>
            </a:endParaRPr>
          </a:p>
        </p:txBody>
      </p:sp>
      <p:sp>
        <p:nvSpPr>
          <p:cNvPr id="183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3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70A71B30-2E75-4176-BFCF-A8B8140E86EC}" type="slidenum">
              <a:rPr lang="en-AU" smtClean="0">
                <a:latin typeface="Times New Roman" pitchFamily="18" charset="0"/>
              </a:rPr>
              <a:pPr/>
              <a:t>73</a:t>
            </a:fld>
            <a:endParaRPr lang="en-AU" smtClean="0">
              <a:latin typeface="Times New Roman" pitchFamily="18" charset="0"/>
            </a:endParaRPr>
          </a:p>
        </p:txBody>
      </p:sp>
      <p:sp>
        <p:nvSpPr>
          <p:cNvPr id="183302" name="Rectangle 2"/>
          <p:cNvSpPr>
            <a:spLocks noGrp="1" noRot="1" noChangeAspect="1" noChangeArrowheads="1" noTextEdit="1"/>
          </p:cNvSpPr>
          <p:nvPr>
            <p:ph type="sldImg"/>
          </p:nvPr>
        </p:nvSpPr>
        <p:spPr>
          <a:ln/>
        </p:spPr>
      </p:sp>
      <p:sp>
        <p:nvSpPr>
          <p:cNvPr id="183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C65D1C0-DF99-4D78-9EE3-2C84A6FEFEE9}" type="datetime3">
              <a:rPr lang="en-AU" smtClean="0">
                <a:latin typeface="Times New Roman" pitchFamily="18" charset="0"/>
              </a:rPr>
              <a:pPr/>
              <a:t>17 September, 2019</a:t>
            </a:fld>
            <a:endParaRPr lang="en-AU" smtClean="0">
              <a:latin typeface="Times New Roman"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8083AD63-7C40-46FA-BC83-A8DA7C80E0E3}" type="slidenum">
              <a:rPr lang="en-AU" smtClean="0">
                <a:latin typeface="Times New Roman" pitchFamily="18" charset="0"/>
              </a:rPr>
              <a:pPr/>
              <a:t>74</a:t>
            </a:fld>
            <a:endParaRPr lang="en-AU" smtClean="0">
              <a:latin typeface="Times New Roman"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5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C66FCBE8-215F-4A50-A824-939074BB7552}" type="datetime3">
              <a:rPr lang="en-AU" smtClean="0">
                <a:latin typeface="Times New Roman" pitchFamily="18" charset="0"/>
              </a:rPr>
              <a:pPr/>
              <a:t>17 September, 2019</a:t>
            </a:fld>
            <a:endParaRPr lang="en-AU" smtClean="0">
              <a:latin typeface="Times New Roman" pitchFamily="18" charset="0"/>
            </a:endParaRPr>
          </a:p>
        </p:txBody>
      </p:sp>
      <p:sp>
        <p:nvSpPr>
          <p:cNvPr id="185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5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515F46FE-CE50-4A16-832E-1251973F9FAF}" type="slidenum">
              <a:rPr lang="en-AU" smtClean="0">
                <a:latin typeface="Times New Roman" pitchFamily="18" charset="0"/>
              </a:rPr>
              <a:pPr/>
              <a:t>75</a:t>
            </a:fld>
            <a:endParaRPr lang="en-AU" smtClean="0">
              <a:latin typeface="Times New Roman" pitchFamily="18" charset="0"/>
            </a:endParaRPr>
          </a:p>
        </p:txBody>
      </p:sp>
      <p:sp>
        <p:nvSpPr>
          <p:cNvPr id="185350" name="Rectangle 2"/>
          <p:cNvSpPr>
            <a:spLocks noGrp="1" noRot="1" noChangeAspect="1" noChangeArrowheads="1" noTextEdit="1"/>
          </p:cNvSpPr>
          <p:nvPr>
            <p:ph type="sldImg"/>
          </p:nvPr>
        </p:nvSpPr>
        <p:spPr>
          <a:ln/>
        </p:spPr>
      </p:sp>
      <p:sp>
        <p:nvSpPr>
          <p:cNvPr id="185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6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23CB8F42-B451-4BCE-967D-330282273834}" type="datetime3">
              <a:rPr lang="en-AU" smtClean="0">
                <a:latin typeface="Times New Roman" pitchFamily="18" charset="0"/>
              </a:rPr>
              <a:pPr/>
              <a:t>17 September, 2019</a:t>
            </a:fld>
            <a:endParaRPr lang="en-AU" smtClean="0">
              <a:latin typeface="Times New Roman" pitchFamily="18" charset="0"/>
            </a:endParaRPr>
          </a:p>
        </p:txBody>
      </p:sp>
      <p:sp>
        <p:nvSpPr>
          <p:cNvPr id="116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6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3F97D75A-BD4E-4502-994C-ABD95DE66985}" type="slidenum">
              <a:rPr lang="en-AU" smtClean="0">
                <a:latin typeface="Times New Roman" pitchFamily="18" charset="0"/>
              </a:rPr>
              <a:pPr/>
              <a:t>8</a:t>
            </a:fld>
            <a:endParaRPr lang="en-AU" smtClean="0">
              <a:latin typeface="Times New Roman" pitchFamily="18" charset="0"/>
            </a:endParaRPr>
          </a:p>
        </p:txBody>
      </p:sp>
      <p:sp>
        <p:nvSpPr>
          <p:cNvPr id="116742" name="Rectangle 2"/>
          <p:cNvSpPr>
            <a:spLocks noGrp="1" noRot="1" noChangeAspect="1" noChangeArrowheads="1" noTextEdit="1"/>
          </p:cNvSpPr>
          <p:nvPr>
            <p:ph type="sldImg"/>
          </p:nvPr>
        </p:nvSpPr>
        <p:spPr>
          <a:ln/>
        </p:spPr>
      </p:sp>
      <p:sp>
        <p:nvSpPr>
          <p:cNvPr id="116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6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3F7BC90-FD41-47C2-B01C-0FA10540DE21}" type="datetime3">
              <a:rPr lang="en-AU" smtClean="0">
                <a:latin typeface="Times New Roman" pitchFamily="18" charset="0"/>
              </a:rPr>
              <a:pPr/>
              <a:t>17 September, 2019</a:t>
            </a:fld>
            <a:endParaRPr lang="en-AU" smtClean="0">
              <a:latin typeface="Times New Roman" pitchFamily="18" charset="0"/>
            </a:endParaRPr>
          </a:p>
        </p:txBody>
      </p:sp>
      <p:sp>
        <p:nvSpPr>
          <p:cNvPr id="186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6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502FECD-0126-4CEE-AF61-9B5D0B374C95}" type="slidenum">
              <a:rPr lang="en-AU" smtClean="0">
                <a:latin typeface="Times New Roman" pitchFamily="18" charset="0"/>
              </a:rPr>
              <a:pPr/>
              <a:t>76</a:t>
            </a:fld>
            <a:endParaRPr lang="en-AU" smtClean="0">
              <a:latin typeface="Times New Roman" pitchFamily="18" charset="0"/>
            </a:endParaRPr>
          </a:p>
        </p:txBody>
      </p:sp>
      <p:sp>
        <p:nvSpPr>
          <p:cNvPr id="186374" name="Rectangle 2"/>
          <p:cNvSpPr>
            <a:spLocks noGrp="1" noRot="1" noChangeAspect="1" noChangeArrowheads="1" noTextEdit="1"/>
          </p:cNvSpPr>
          <p:nvPr>
            <p:ph type="sldImg"/>
          </p:nvPr>
        </p:nvSpPr>
        <p:spPr>
          <a:ln/>
        </p:spPr>
      </p:sp>
      <p:sp>
        <p:nvSpPr>
          <p:cNvPr id="186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7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AC4921C9-07E0-4EA4-8018-C5794C44FB27}" type="datetime3">
              <a:rPr lang="en-AU" smtClean="0">
                <a:latin typeface="Times New Roman" pitchFamily="18" charset="0"/>
              </a:rPr>
              <a:pPr/>
              <a:t>17 September, 2019</a:t>
            </a:fld>
            <a:endParaRPr lang="en-AU" smtClean="0">
              <a:latin typeface="Times New Roman" pitchFamily="18" charset="0"/>
            </a:endParaRPr>
          </a:p>
        </p:txBody>
      </p:sp>
      <p:sp>
        <p:nvSpPr>
          <p:cNvPr id="187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7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18C5894A-192A-42A7-A5D0-03DF6330E8D9}" type="slidenum">
              <a:rPr lang="en-AU" smtClean="0">
                <a:latin typeface="Times New Roman" pitchFamily="18" charset="0"/>
              </a:rPr>
              <a:pPr/>
              <a:t>77</a:t>
            </a:fld>
            <a:endParaRPr lang="en-AU" smtClean="0">
              <a:latin typeface="Times New Roman" pitchFamily="18" charset="0"/>
            </a:endParaRPr>
          </a:p>
        </p:txBody>
      </p:sp>
      <p:sp>
        <p:nvSpPr>
          <p:cNvPr id="187398" name="Rectangle 2"/>
          <p:cNvSpPr>
            <a:spLocks noGrp="1" noRot="1" noChangeAspect="1" noChangeArrowheads="1" noTextEdit="1"/>
          </p:cNvSpPr>
          <p:nvPr>
            <p:ph type="sldImg"/>
          </p:nvPr>
        </p:nvSpPr>
        <p:spPr>
          <a:ln/>
        </p:spPr>
      </p:sp>
      <p:sp>
        <p:nvSpPr>
          <p:cNvPr id="187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88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D8DE90BF-7A31-45DE-9B14-2A02956EF4FB}" type="datetime3">
              <a:rPr lang="en-AU" smtClean="0">
                <a:latin typeface="Times New Roman" pitchFamily="18" charset="0"/>
              </a:rPr>
              <a:pPr/>
              <a:t>17 September, 2019</a:t>
            </a:fld>
            <a:endParaRPr lang="en-AU" smtClean="0">
              <a:latin typeface="Times New Roman" pitchFamily="18" charset="0"/>
            </a:endParaRPr>
          </a:p>
        </p:txBody>
      </p:sp>
      <p:sp>
        <p:nvSpPr>
          <p:cNvPr id="188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88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991ADC16-6418-42A4-94F0-553072FBD86C}" type="slidenum">
              <a:rPr lang="en-AU" smtClean="0">
                <a:latin typeface="Times New Roman" pitchFamily="18" charset="0"/>
              </a:rPr>
              <a:pPr/>
              <a:t>78</a:t>
            </a:fld>
            <a:endParaRPr lang="en-AU" smtClean="0">
              <a:latin typeface="Times New Roman" pitchFamily="18" charset="0"/>
            </a:endParaRPr>
          </a:p>
        </p:txBody>
      </p:sp>
      <p:sp>
        <p:nvSpPr>
          <p:cNvPr id="188422" name="Rectangle 2"/>
          <p:cNvSpPr>
            <a:spLocks noGrp="1" noRot="1" noChangeAspect="1" noChangeArrowheads="1" noTextEdit="1"/>
          </p:cNvSpPr>
          <p:nvPr>
            <p:ph type="sldImg"/>
          </p:nvPr>
        </p:nvSpPr>
        <p:spPr>
          <a:ln/>
        </p:spPr>
      </p:sp>
      <p:sp>
        <p:nvSpPr>
          <p:cNvPr id="188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209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153689CE-3876-4F56-A950-0AAFADE09E2D}" type="datetime3">
              <a:rPr lang="en-AU" smtClean="0">
                <a:latin typeface="Times New Roman" pitchFamily="18" charset="0"/>
              </a:rPr>
              <a:pPr/>
              <a:t>17 September, 2019</a:t>
            </a:fld>
            <a:endParaRPr lang="en-AU" smtClean="0">
              <a:latin typeface="Times New Roman" pitchFamily="18" charset="0"/>
            </a:endParaRPr>
          </a:p>
        </p:txBody>
      </p:sp>
      <p:sp>
        <p:nvSpPr>
          <p:cNvPr id="209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209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0BD515D2-1728-4F33-A08F-6B0EAED7E5E0}" type="slidenum">
              <a:rPr lang="en-AU" smtClean="0">
                <a:latin typeface="Times New Roman" pitchFamily="18" charset="0"/>
              </a:rPr>
              <a:pPr/>
              <a:t>79</a:t>
            </a:fld>
            <a:endParaRPr lang="en-AU" smtClean="0">
              <a:latin typeface="Times New Roman" pitchFamily="18" charset="0"/>
            </a:endParaRPr>
          </a:p>
        </p:txBody>
      </p:sp>
      <p:sp>
        <p:nvSpPr>
          <p:cNvPr id="209926" name="Rectangle 2"/>
          <p:cNvSpPr>
            <a:spLocks noGrp="1" noRot="1" noChangeAspect="1" noChangeArrowheads="1" noTextEdit="1"/>
          </p:cNvSpPr>
          <p:nvPr>
            <p:ph type="sldImg"/>
          </p:nvPr>
        </p:nvSpPr>
        <p:spPr>
          <a:ln/>
        </p:spPr>
      </p:sp>
      <p:sp>
        <p:nvSpPr>
          <p:cNvPr id="209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7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45658FC6-95B6-4A34-9F32-2925E9750591}" type="datetime3">
              <a:rPr lang="en-AU" smtClean="0">
                <a:latin typeface="Times New Roman" pitchFamily="18" charset="0"/>
              </a:rPr>
              <a:pPr/>
              <a:t>17 September, 2019</a:t>
            </a:fld>
            <a:endParaRPr lang="en-AU" smtClean="0">
              <a:latin typeface="Times New Roman" pitchFamily="18" charset="0"/>
            </a:endParaRPr>
          </a:p>
        </p:txBody>
      </p:sp>
      <p:sp>
        <p:nvSpPr>
          <p:cNvPr id="117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7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FC624A30-49EF-4F45-91ED-E9DF99FF47D8}" type="slidenum">
              <a:rPr lang="en-AU" smtClean="0">
                <a:latin typeface="Times New Roman" pitchFamily="18" charset="0"/>
              </a:rPr>
              <a:pPr/>
              <a:t>9</a:t>
            </a:fld>
            <a:endParaRPr lang="en-AU" smtClean="0">
              <a:latin typeface="Times New Roman" pitchFamily="18" charset="0"/>
            </a:endParaRPr>
          </a:p>
        </p:txBody>
      </p:sp>
      <p:sp>
        <p:nvSpPr>
          <p:cNvPr id="117766" name="Rectangle 2"/>
          <p:cNvSpPr>
            <a:spLocks noGrp="1" noRot="1" noChangeAspect="1" noChangeArrowheads="1" noTextEdit="1"/>
          </p:cNvSpPr>
          <p:nvPr>
            <p:ph type="sldImg"/>
          </p:nvPr>
        </p:nvSpPr>
        <p:spPr>
          <a:ln/>
        </p:spPr>
      </p:sp>
      <p:sp>
        <p:nvSpPr>
          <p:cNvPr id="117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Morgan Kaufmann Publishers</a:t>
            </a:r>
          </a:p>
        </p:txBody>
      </p:sp>
      <p:sp>
        <p:nvSpPr>
          <p:cNvPr id="118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68BC6D74-77A0-4755-B3C6-36E38F26B728}" type="datetime3">
              <a:rPr lang="en-AU" smtClean="0">
                <a:latin typeface="Times New Roman" pitchFamily="18" charset="0"/>
              </a:rPr>
              <a:pPr/>
              <a:t>17 September, 2019</a:t>
            </a:fld>
            <a:endParaRPr lang="en-AU" smtClean="0">
              <a:latin typeface="Times New Roman" pitchFamily="18" charset="0"/>
            </a:endParaRPr>
          </a:p>
        </p:txBody>
      </p:sp>
      <p:sp>
        <p:nvSpPr>
          <p:cNvPr id="118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r>
              <a:rPr lang="en-AU" smtClean="0">
                <a:latin typeface="Times New Roman" pitchFamily="18" charset="0"/>
              </a:rPr>
              <a:t>Chapter 5 — Large and Fast: Exploiting Memory Hierarchy</a:t>
            </a:r>
          </a:p>
        </p:txBody>
      </p:sp>
      <p:sp>
        <p:nvSpPr>
          <p:cNvPr id="118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a:defRPr>
                <a:solidFill>
                  <a:schemeClr val="tx1"/>
                </a:solidFill>
                <a:latin typeface="Arial" pitchFamily="34" charset="0"/>
              </a:defRPr>
            </a:lvl1pPr>
            <a:lvl2pPr marL="685817" indent="-263776" defTabSz="892442">
              <a:defRPr>
                <a:solidFill>
                  <a:schemeClr val="tx1"/>
                </a:solidFill>
                <a:latin typeface="Arial" pitchFamily="34" charset="0"/>
              </a:defRPr>
            </a:lvl2pPr>
            <a:lvl3pPr marL="1055103" indent="-211021" defTabSz="892442">
              <a:defRPr>
                <a:solidFill>
                  <a:schemeClr val="tx1"/>
                </a:solidFill>
                <a:latin typeface="Arial" pitchFamily="34" charset="0"/>
              </a:defRPr>
            </a:lvl3pPr>
            <a:lvl4pPr marL="1477145" indent="-211021" defTabSz="892442">
              <a:defRPr>
                <a:solidFill>
                  <a:schemeClr val="tx1"/>
                </a:solidFill>
                <a:latin typeface="Arial" pitchFamily="34" charset="0"/>
              </a:defRPr>
            </a:lvl4pPr>
            <a:lvl5pPr marL="1899186" indent="-211021" defTabSz="892442">
              <a:defRPr>
                <a:solidFill>
                  <a:schemeClr val="tx1"/>
                </a:solidFill>
                <a:latin typeface="Arial" pitchFamily="34" charset="0"/>
              </a:defRPr>
            </a:lvl5pPr>
            <a:lvl6pPr marL="2321227" indent="-211021" defTabSz="892442" eaLnBrk="0" fontAlgn="base" hangingPunct="0">
              <a:spcBef>
                <a:spcPct val="0"/>
              </a:spcBef>
              <a:spcAft>
                <a:spcPct val="0"/>
              </a:spcAft>
              <a:defRPr>
                <a:solidFill>
                  <a:schemeClr val="tx1"/>
                </a:solidFill>
                <a:latin typeface="Arial" pitchFamily="34" charset="0"/>
              </a:defRPr>
            </a:lvl6pPr>
            <a:lvl7pPr marL="2743269" indent="-211021" defTabSz="892442" eaLnBrk="0" fontAlgn="base" hangingPunct="0">
              <a:spcBef>
                <a:spcPct val="0"/>
              </a:spcBef>
              <a:spcAft>
                <a:spcPct val="0"/>
              </a:spcAft>
              <a:defRPr>
                <a:solidFill>
                  <a:schemeClr val="tx1"/>
                </a:solidFill>
                <a:latin typeface="Arial" pitchFamily="34" charset="0"/>
              </a:defRPr>
            </a:lvl7pPr>
            <a:lvl8pPr marL="3165310" indent="-211021" defTabSz="892442" eaLnBrk="0" fontAlgn="base" hangingPunct="0">
              <a:spcBef>
                <a:spcPct val="0"/>
              </a:spcBef>
              <a:spcAft>
                <a:spcPct val="0"/>
              </a:spcAft>
              <a:defRPr>
                <a:solidFill>
                  <a:schemeClr val="tx1"/>
                </a:solidFill>
                <a:latin typeface="Arial" pitchFamily="34" charset="0"/>
              </a:defRPr>
            </a:lvl8pPr>
            <a:lvl9pPr marL="3587351" indent="-211021" defTabSz="892442" eaLnBrk="0" fontAlgn="base" hangingPunct="0">
              <a:spcBef>
                <a:spcPct val="0"/>
              </a:spcBef>
              <a:spcAft>
                <a:spcPct val="0"/>
              </a:spcAft>
              <a:defRPr>
                <a:solidFill>
                  <a:schemeClr val="tx1"/>
                </a:solidFill>
                <a:latin typeface="Arial" pitchFamily="34" charset="0"/>
              </a:defRPr>
            </a:lvl9pPr>
          </a:lstStyle>
          <a:p>
            <a:fld id="{E60105B8-ACCF-45D6-828F-F02468785A8B}" type="slidenum">
              <a:rPr lang="en-AU" smtClean="0">
                <a:latin typeface="Times New Roman" pitchFamily="18" charset="0"/>
              </a:rPr>
              <a:pPr/>
              <a:t>10</a:t>
            </a:fld>
            <a:endParaRPr lang="en-AU" smtClean="0">
              <a:latin typeface="Times New Roman" pitchFamily="18" charset="0"/>
            </a:endParaRPr>
          </a:p>
        </p:txBody>
      </p:sp>
      <p:sp>
        <p:nvSpPr>
          <p:cNvPr id="118790" name="Rectangle 2"/>
          <p:cNvSpPr>
            <a:spLocks noGrp="1" noRot="1" noChangeAspect="1" noChangeArrowheads="1" noTextEdit="1"/>
          </p:cNvSpPr>
          <p:nvPr>
            <p:ph type="sldImg"/>
          </p:nvPr>
        </p:nvSpPr>
        <p:spPr>
          <a:ln/>
        </p:spPr>
      </p:sp>
      <p:sp>
        <p:nvSpPr>
          <p:cNvPr id="118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smtClean="0">
                <a:latin typeface="Arial" pitchFamily="34" charset="0"/>
                <a:cs typeface="Arial" pitchFamily="34" charset="0"/>
              </a:rPr>
              <a:t>Dr Ganesh </a:t>
            </a:r>
            <a:r>
              <a:rPr lang="en-US" sz="2800" i="0" dirty="0" err="1" smtClean="0">
                <a:latin typeface="Arial" pitchFamily="34" charset="0"/>
                <a:cs typeface="Arial" pitchFamily="34" charset="0"/>
              </a:rPr>
              <a:t>Neelakanta</a:t>
            </a:r>
            <a:r>
              <a:rPr lang="en-US" sz="2800" i="0" dirty="0" smtClean="0">
                <a:latin typeface="Arial" pitchFamily="34" charset="0"/>
                <a:cs typeface="Arial" pitchFamily="34" charset="0"/>
              </a:rPr>
              <a:t> </a:t>
            </a:r>
            <a:r>
              <a:rPr lang="en-US" sz="2800" i="0" dirty="0" err="1" smtClean="0">
                <a:latin typeface="Arial" pitchFamily="34" charset="0"/>
                <a:cs typeface="Arial" pitchFamily="34" charset="0"/>
              </a:rPr>
              <a:t>Iyer</a:t>
            </a:r>
            <a:endParaRPr lang="en-US" sz="2800" i="0" dirty="0" smtClean="0">
              <a:latin typeface="Arial" pitchFamily="34" charset="0"/>
              <a:cs typeface="Arial" pitchFamily="34" charset="0"/>
            </a:endParaRPr>
          </a:p>
          <a:p>
            <a:pPr algn="r">
              <a:spcBef>
                <a:spcPts val="0"/>
              </a:spcBef>
              <a:buSzTx/>
            </a:pPr>
            <a:endParaRPr lang="en-US" sz="2800" i="0" dirty="0" smtClean="0">
              <a:latin typeface="Arial" pitchFamily="34" charset="0"/>
              <a:cs typeface="Arial" pitchFamily="34" charset="0"/>
            </a:endParaRPr>
          </a:p>
          <a:p>
            <a:pPr algn="r">
              <a:spcBef>
                <a:spcPts val="0"/>
              </a:spcBef>
              <a:buSzTx/>
            </a:pPr>
            <a:r>
              <a:rPr lang="en-US" sz="2800" i="0" dirty="0" smtClean="0">
                <a:latin typeface="Arial" pitchFamily="34" charset="0"/>
                <a:cs typeface="Arial" pitchFamily="34" charset="0"/>
              </a:rPr>
              <a:t>ni_amrita@progress.com</a:t>
            </a: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3603"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Tree>
    <p:extLst>
      <p:ext uri="{BB962C8B-B14F-4D97-AF65-F5344CB8AC3E}">
        <p14:creationId xmlns:p14="http://schemas.microsoft.com/office/powerpoint/2010/main" val="13818759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2046" y="146050"/>
            <a:ext cx="11010148" cy="762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912047" y="1125538"/>
            <a:ext cx="5410907" cy="5111750"/>
          </a:xfrm>
        </p:spPr>
        <p:txBody>
          <a:bodyPr/>
          <a:lstStyle/>
          <a:p>
            <a:pPr lvl="0"/>
            <a:endParaRPr lang="en-US" noProof="0" smtClean="0"/>
          </a:p>
        </p:txBody>
      </p:sp>
      <p:sp>
        <p:nvSpPr>
          <p:cNvPr id="4" name="Text Placeholder 3"/>
          <p:cNvSpPr>
            <a:spLocks noGrp="1"/>
          </p:cNvSpPr>
          <p:nvPr>
            <p:ph type="body" sz="half" idx="2"/>
          </p:nvPr>
        </p:nvSpPr>
        <p:spPr>
          <a:xfrm>
            <a:off x="6526100" y="1125538"/>
            <a:ext cx="541090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a:ln/>
        </p:spPr>
        <p:txBody>
          <a:bodyPr/>
          <a:lstStyle>
            <a:lvl1pPr>
              <a:defRPr/>
            </a:lvl1pPr>
          </a:lstStyle>
          <a:p>
            <a:pPr>
              <a:defRPr/>
            </a:pPr>
            <a:r>
              <a:rPr lang="en-AU"/>
              <a:t>Chapter 5 — Large and Fast: Exploiting Memory Hierarchy — </a:t>
            </a:r>
            <a:fld id="{47EF1F7B-2087-4407-94F2-98ED8F62CD22}" type="slidenum">
              <a:rPr lang="en-AU"/>
              <a:pPr>
                <a:defRPr/>
              </a:pPr>
              <a:t>‹#›</a:t>
            </a:fld>
            <a:endParaRPr lang="en-AU"/>
          </a:p>
        </p:txBody>
      </p:sp>
    </p:spTree>
    <p:extLst>
      <p:ext uri="{BB962C8B-B14F-4D97-AF65-F5344CB8AC3E}">
        <p14:creationId xmlns:p14="http://schemas.microsoft.com/office/powerpoint/2010/main" val="172220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smtClean="0"/>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smtClean="0"/>
              <a:t>Dr</a:t>
            </a:r>
            <a:r>
              <a:rPr lang="en-US" dirty="0" smtClean="0"/>
              <a:t> Ganesh </a:t>
            </a:r>
            <a:r>
              <a:rPr lang="en-US" dirty="0" err="1" smtClean="0"/>
              <a:t>Neelakanta</a:t>
            </a:r>
            <a:r>
              <a:rPr lang="en-US" dirty="0" smtClean="0"/>
              <a:t> </a:t>
            </a:r>
            <a:r>
              <a:rPr lang="en-US" dirty="0" err="1" smtClean="0"/>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66" r:id="rId18"/>
    <p:sldLayoutId id="2147483667" r:id="rId19"/>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gatevidyalay.com/set-associative-mapping-practice-problem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gatevidyalay.com/set-associative-mapping-practice-problem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gatevidyalay.com/direct-mapping-cache-practice-problems/" TargetMode="External"/><Relationship Id="rId2" Type="http://schemas.openxmlformats.org/officeDocument/2006/relationships/hyperlink" Target="https://www.gatevidyalay.com/set-associative-mapping-practice-problems/" TargetMode="External"/><Relationship Id="rId1" Type="http://schemas.openxmlformats.org/officeDocument/2006/relationships/slideLayout" Target="../slideLayouts/slideLayout2.xml"/><Relationship Id="rId6" Type="http://schemas.openxmlformats.org/officeDocument/2006/relationships/hyperlink" Target="https://www3.nd.edu/~mniemier/teaching/2010_B_Fall/lectures/lec_20_board.pdf" TargetMode="External"/><Relationship Id="rId5" Type="http://schemas.openxmlformats.org/officeDocument/2006/relationships/hyperlink" Target="http://www.cs.ucf.edu/~skhan/Teaching/CDA3103_Summer2014/slides/Lecture14/Numericals_cache.pdf" TargetMode="External"/><Relationship Id="rId4" Type="http://schemas.openxmlformats.org/officeDocument/2006/relationships/hyperlink" Target="http://web.cecs.pdx.edu/~zeshan/cache_solved_examples.pdf"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865148" cy="1482442"/>
          </a:xfrm>
        </p:spPr>
        <p:txBody>
          <a:bodyPr>
            <a:normAutofit fontScale="90000"/>
          </a:bodyPr>
          <a:lstStyle/>
          <a:p>
            <a:r>
              <a:rPr lang="en-US" dirty="0" smtClean="0"/>
              <a:t>15CSE301 </a:t>
            </a:r>
            <a:br>
              <a:rPr lang="en-US" dirty="0" smtClean="0"/>
            </a:br>
            <a:r>
              <a:rPr lang="en-US" dirty="0" smtClean="0"/>
              <a:t>Computer Organization and Architecture</a:t>
            </a:r>
            <a:endParaRPr lang="en-US" dirty="0"/>
          </a:p>
        </p:txBody>
      </p:sp>
      <p:sp>
        <p:nvSpPr>
          <p:cNvPr id="7" name="Subtitle 6"/>
          <p:cNvSpPr>
            <a:spLocks noGrp="1"/>
          </p:cNvSpPr>
          <p:nvPr>
            <p:ph type="subTitle" idx="1"/>
          </p:nvPr>
        </p:nvSpPr>
        <p:spPr/>
        <p:txBody>
          <a:bodyPr>
            <a:normAutofit/>
          </a:bodyPr>
          <a:lstStyle/>
          <a:p>
            <a:r>
              <a:rPr lang="en-US" dirty="0" smtClean="0"/>
              <a:t>Memory</a:t>
            </a:r>
          </a:p>
        </p:txBody>
      </p:sp>
      <p:sp>
        <p:nvSpPr>
          <p:cNvPr id="8" name="Text Placeholder 7"/>
          <p:cNvSpPr>
            <a:spLocks noGrp="1"/>
          </p:cNvSpPr>
          <p:nvPr>
            <p:ph type="body" sz="quarter" idx="10"/>
          </p:nvPr>
        </p:nvSpPr>
        <p:spPr/>
        <p:txBody>
          <a:bodyPr>
            <a:normAutofit fontScale="92500" lnSpcReduction="10000"/>
          </a:bodyPr>
          <a:lstStyle/>
          <a:p>
            <a:r>
              <a:rPr lang="en-US" dirty="0" err="1" smtClean="0"/>
              <a:t>Dr</a:t>
            </a:r>
            <a:r>
              <a:rPr lang="en-US" dirty="0" smtClean="0"/>
              <a:t> Ganesh </a:t>
            </a:r>
            <a:r>
              <a:rPr lang="en-US" dirty="0" err="1" smtClean="0"/>
              <a:t>Neelakanta</a:t>
            </a:r>
            <a:r>
              <a:rPr lang="en-US" dirty="0" smtClean="0"/>
              <a:t> </a:t>
            </a:r>
            <a:r>
              <a:rPr lang="en-US" dirty="0" err="1" smtClean="0"/>
              <a:t>Iyer</a:t>
            </a:r>
            <a:r>
              <a:rPr lang="en-US" dirty="0"/>
              <a:t>	</a:t>
            </a:r>
            <a:r>
              <a:rPr lang="en-US" dirty="0" smtClean="0"/>
              <a:t>	</a:t>
            </a:r>
            <a:endParaRPr lang="en-US" dirty="0"/>
          </a:p>
        </p:txBody>
      </p:sp>
      <p:sp>
        <p:nvSpPr>
          <p:cNvPr id="10" name="Text Placeholder 9"/>
          <p:cNvSpPr>
            <a:spLocks noGrp="1"/>
          </p:cNvSpPr>
          <p:nvPr>
            <p:ph type="body" sz="quarter" idx="12"/>
          </p:nvPr>
        </p:nvSpPr>
        <p:spPr/>
        <p:txBody>
          <a:bodyPr/>
          <a:lstStyle/>
          <a:p>
            <a:r>
              <a:rPr lang="en-US" dirty="0" smtClean="0"/>
              <a:t>Amrita </a:t>
            </a:r>
            <a:r>
              <a:rPr lang="en-US" dirty="0" err="1" smtClean="0"/>
              <a:t>Vishwa</a:t>
            </a:r>
            <a:r>
              <a:rPr lang="en-US" dirty="0" smtClean="0"/>
              <a:t> </a:t>
            </a:r>
            <a:r>
              <a:rPr lang="en-US" dirty="0" err="1" smtClean="0"/>
              <a:t>Vidyapeetham</a:t>
            </a:r>
            <a:r>
              <a:rPr lang="en-US" dirty="0" smtClean="0"/>
              <a:t>, Coimbatore</a:t>
            </a:r>
            <a:endParaRPr lang="en-US" dirty="0"/>
          </a:p>
        </p:txBody>
      </p:sp>
      <p:sp>
        <p:nvSpPr>
          <p:cNvPr id="9" name="Text Placeholder 8"/>
          <p:cNvSpPr>
            <a:spLocks noGrp="1"/>
          </p:cNvSpPr>
          <p:nvPr>
            <p:ph type="body" sz="quarter" idx="11"/>
          </p:nvPr>
        </p:nvSpPr>
        <p:spPr/>
        <p:txBody>
          <a:bodyPr>
            <a:normAutofit fontScale="85000" lnSpcReduction="10000"/>
          </a:bodyPr>
          <a:lstStyle/>
          <a:p>
            <a:r>
              <a:rPr lang="en-US" dirty="0" smtClean="0"/>
              <a:t>Associate Professor, </a:t>
            </a:r>
            <a:r>
              <a:rPr lang="en-US" dirty="0" err="1" smtClean="0"/>
              <a:t>Dept</a:t>
            </a:r>
            <a:r>
              <a:rPr lang="en-US" dirty="0" smtClean="0"/>
              <a:t> of Computer Science and </a:t>
            </a:r>
            <a:r>
              <a:rPr lang="en-US" dirty="0" err="1" smtClean="0"/>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37110" y="4954871"/>
            <a:ext cx="5486400" cy="1877437"/>
          </a:xfrm>
          <a:prstGeom prst="rect">
            <a:avLst/>
          </a:prstGeom>
        </p:spPr>
        <p:txBody>
          <a:bodyPr wrap="square">
            <a:spAutoFit/>
          </a:bodyPr>
          <a:lstStyle/>
          <a:p>
            <a:r>
              <a:rPr lang="en-IE" sz="2400" b="1" u="sng" dirty="0" smtClean="0">
                <a:solidFill>
                  <a:schemeClr val="bg1"/>
                </a:solidFill>
                <a:latin typeface="FranklinGothic-Heavy"/>
              </a:rPr>
              <a:t>Reference:</a:t>
            </a:r>
          </a:p>
          <a:p>
            <a:r>
              <a:rPr lang="en-IE" sz="2400" b="1" dirty="0" smtClean="0">
                <a:solidFill>
                  <a:schemeClr val="bg1"/>
                </a:solidFill>
                <a:latin typeface="FranklinGothic-Heavy"/>
              </a:rPr>
              <a:t>Chapter 7</a:t>
            </a:r>
          </a:p>
          <a:p>
            <a:r>
              <a:rPr lang="en-IE" dirty="0" smtClean="0">
                <a:solidFill>
                  <a:schemeClr val="bg1"/>
                </a:solidFill>
                <a:latin typeface="FranklinGothic-Heavy"/>
              </a:rPr>
              <a:t>Computer </a:t>
            </a:r>
            <a:r>
              <a:rPr lang="en-IE" dirty="0">
                <a:solidFill>
                  <a:schemeClr val="bg1"/>
                </a:solidFill>
                <a:latin typeface="FranklinGothic-Heavy"/>
              </a:rPr>
              <a:t>Organization and </a:t>
            </a:r>
            <a:r>
              <a:rPr lang="en-IE" dirty="0" smtClean="0">
                <a:solidFill>
                  <a:schemeClr val="bg1"/>
                </a:solidFill>
                <a:latin typeface="FranklinGothic-Heavy"/>
              </a:rPr>
              <a:t>Design, The hardware / software interface,</a:t>
            </a:r>
            <a:r>
              <a:rPr lang="pt-BR" dirty="0" smtClean="0">
                <a:solidFill>
                  <a:schemeClr val="bg1"/>
                </a:solidFill>
                <a:latin typeface="FranklinGothic-Heavy"/>
              </a:rPr>
              <a:t> 3rd Edition </a:t>
            </a:r>
          </a:p>
          <a:p>
            <a:pPr lvl="0"/>
            <a:r>
              <a:rPr lang="en-IE" sz="2400" b="1" dirty="0">
                <a:solidFill>
                  <a:prstClr val="white"/>
                </a:solidFill>
                <a:latin typeface="FranklinGothic-Heavy"/>
              </a:rPr>
              <a:t>Chapter </a:t>
            </a:r>
            <a:r>
              <a:rPr lang="en-IE" sz="2400" b="1" dirty="0" smtClean="0">
                <a:solidFill>
                  <a:prstClr val="white"/>
                </a:solidFill>
                <a:latin typeface="FranklinGothic-Heavy"/>
              </a:rPr>
              <a:t>5 in 4</a:t>
            </a:r>
            <a:r>
              <a:rPr lang="pt-BR" dirty="0" smtClean="0">
                <a:solidFill>
                  <a:prstClr val="white"/>
                </a:solidFill>
                <a:latin typeface="FranklinGothic-Heavy"/>
              </a:rPr>
              <a:t>th Edition</a:t>
            </a:r>
            <a:endParaRPr lang="en-IE" sz="800" dirty="0">
              <a:solidFill>
                <a:prstClr val="white"/>
              </a:solidFill>
            </a:endParaRPr>
          </a:p>
          <a:p>
            <a:endParaRPr lang="en-IE" sz="800" dirty="0">
              <a:solidFill>
                <a:schemeClr val="bg1"/>
              </a:solidFill>
            </a:endParaRPr>
          </a:p>
        </p:txBody>
      </p:sp>
    </p:spTree>
    <p:extLst>
      <p:ext uri="{BB962C8B-B14F-4D97-AF65-F5344CB8AC3E}">
        <p14:creationId xmlns:p14="http://schemas.microsoft.com/office/powerpoint/2010/main" val="3964437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4A0BA208-8C3D-45C6-BF31-0FB4B77BF0BD}" type="slidenum">
              <a:rPr lang="en-AU" smtClean="0"/>
              <a:pPr/>
              <a:t>10</a:t>
            </a:fld>
            <a:endParaRPr lang="en-AU" smtClean="0"/>
          </a:p>
        </p:txBody>
      </p:sp>
      <p:sp>
        <p:nvSpPr>
          <p:cNvPr id="13315" name="Rectangle 4"/>
          <p:cNvSpPr>
            <a:spLocks noGrp="1" noChangeArrowheads="1"/>
          </p:cNvSpPr>
          <p:nvPr>
            <p:ph type="title"/>
          </p:nvPr>
        </p:nvSpPr>
        <p:spPr/>
        <p:txBody>
          <a:bodyPr/>
          <a:lstStyle/>
          <a:p>
            <a:pPr eaLnBrk="1" hangingPunct="1"/>
            <a:r>
              <a:rPr lang="en-US" smtClean="0"/>
              <a:t>Tags and Valid Bits</a:t>
            </a:r>
            <a:endParaRPr lang="en-AU" smtClean="0"/>
          </a:p>
        </p:txBody>
      </p:sp>
      <p:sp>
        <p:nvSpPr>
          <p:cNvPr id="13316" name="Rectangle 5"/>
          <p:cNvSpPr>
            <a:spLocks noGrp="1" noChangeArrowheads="1"/>
          </p:cNvSpPr>
          <p:nvPr>
            <p:ph type="body" idx="1"/>
          </p:nvPr>
        </p:nvSpPr>
        <p:spPr/>
        <p:txBody>
          <a:bodyPr/>
          <a:lstStyle/>
          <a:p>
            <a:pPr eaLnBrk="1" hangingPunct="1"/>
            <a:r>
              <a:rPr lang="en-US" smtClean="0"/>
              <a:t>How do we know which particular block is stored in a cache location?</a:t>
            </a:r>
          </a:p>
          <a:p>
            <a:pPr lvl="1" eaLnBrk="1" hangingPunct="1"/>
            <a:r>
              <a:rPr lang="en-US" smtClean="0"/>
              <a:t>Store block address as well as the data</a:t>
            </a:r>
          </a:p>
          <a:p>
            <a:pPr lvl="1" eaLnBrk="1" hangingPunct="1"/>
            <a:r>
              <a:rPr lang="en-US" smtClean="0"/>
              <a:t>Actually, only need the high-order bits</a:t>
            </a:r>
          </a:p>
          <a:p>
            <a:pPr lvl="1" eaLnBrk="1" hangingPunct="1"/>
            <a:r>
              <a:rPr lang="en-US" smtClean="0"/>
              <a:t>Called the tag</a:t>
            </a:r>
          </a:p>
          <a:p>
            <a:pPr eaLnBrk="1" hangingPunct="1"/>
            <a:r>
              <a:rPr lang="en-US" smtClean="0"/>
              <a:t>What if there is no data in a location?</a:t>
            </a:r>
          </a:p>
          <a:p>
            <a:pPr lvl="1" eaLnBrk="1" hangingPunct="1"/>
            <a:r>
              <a:rPr lang="en-US" smtClean="0"/>
              <a:t>Valid bit: 1 = present, 0 = not present</a:t>
            </a:r>
          </a:p>
          <a:p>
            <a:pPr lvl="1" eaLnBrk="1" hangingPunct="1"/>
            <a:r>
              <a:rPr lang="en-US" smtClean="0"/>
              <a:t>Initially 0</a:t>
            </a:r>
            <a:endParaRPr lang="en-AU" smtClean="0"/>
          </a:p>
        </p:txBody>
      </p:sp>
    </p:spTree>
    <p:extLst>
      <p:ext uri="{BB962C8B-B14F-4D97-AF65-F5344CB8AC3E}">
        <p14:creationId xmlns:p14="http://schemas.microsoft.com/office/powerpoint/2010/main" val="3342403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C1714487-2911-4AEB-981A-24419121149A}" type="slidenum">
              <a:rPr lang="en-AU" smtClean="0"/>
              <a:pPr/>
              <a:t>11</a:t>
            </a:fld>
            <a:endParaRPr lang="en-AU" smtClean="0"/>
          </a:p>
        </p:txBody>
      </p:sp>
      <p:sp>
        <p:nvSpPr>
          <p:cNvPr id="14339" name="Rectangle 56"/>
          <p:cNvSpPr>
            <a:spLocks noGrp="1" noChangeArrowheads="1"/>
          </p:cNvSpPr>
          <p:nvPr>
            <p:ph type="title"/>
          </p:nvPr>
        </p:nvSpPr>
        <p:spPr/>
        <p:txBody>
          <a:bodyPr/>
          <a:lstStyle/>
          <a:p>
            <a:pPr eaLnBrk="1" hangingPunct="1"/>
            <a:r>
              <a:rPr lang="en-US" smtClean="0"/>
              <a:t>Cache Example</a:t>
            </a:r>
            <a:endParaRPr lang="en-AU" smtClean="0"/>
          </a:p>
        </p:txBody>
      </p:sp>
      <p:sp>
        <p:nvSpPr>
          <p:cNvPr id="14340" name="Rectangle 57"/>
          <p:cNvSpPr>
            <a:spLocks noGrp="1" noChangeArrowheads="1"/>
          </p:cNvSpPr>
          <p:nvPr>
            <p:ph type="body" idx="1"/>
          </p:nvPr>
        </p:nvSpPr>
        <p:spPr>
          <a:xfrm>
            <a:off x="912047" y="1125538"/>
            <a:ext cx="11024962" cy="1338262"/>
          </a:xfrm>
        </p:spPr>
        <p:txBody>
          <a:bodyPr/>
          <a:lstStyle/>
          <a:p>
            <a:pPr eaLnBrk="1" hangingPunct="1"/>
            <a:r>
              <a:rPr lang="en-US" smtClean="0"/>
              <a:t>8-blocks, 1 word/block, direct mapped</a:t>
            </a:r>
          </a:p>
          <a:p>
            <a:pPr eaLnBrk="1" hangingPunct="1"/>
            <a:r>
              <a:rPr lang="en-US" smtClean="0"/>
              <a:t>Initial state</a:t>
            </a:r>
            <a:endParaRPr lang="en-AU" smtClean="0"/>
          </a:p>
        </p:txBody>
      </p:sp>
      <p:graphicFrame>
        <p:nvGraphicFramePr>
          <p:cNvPr id="254980" name="Group 4"/>
          <p:cNvGraphicFramePr>
            <a:graphicFrameLocks noGrp="1"/>
          </p:cNvGraphicFramePr>
          <p:nvPr/>
        </p:nvGraphicFramePr>
        <p:xfrm>
          <a:off x="2063213" y="2924176"/>
          <a:ext cx="8125884" cy="3292479"/>
        </p:xfrm>
        <a:graphic>
          <a:graphicData uri="http://schemas.openxmlformats.org/drawingml/2006/table">
            <a:tbl>
              <a:tblPr/>
              <a:tblGrid>
                <a:gridCol w="1438959"/>
                <a:gridCol w="865491"/>
                <a:gridCol w="1534184"/>
                <a:gridCol w="4287250"/>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Index</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V</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Tag</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Data</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55872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E99E47B0-E3B1-4CEB-83DB-33BD91A43190}" type="slidenum">
              <a:rPr lang="en-AU" smtClean="0"/>
              <a:pPr/>
              <a:t>12</a:t>
            </a:fld>
            <a:endParaRPr lang="en-AU" smtClean="0"/>
          </a:p>
        </p:txBody>
      </p:sp>
      <p:sp>
        <p:nvSpPr>
          <p:cNvPr id="15363" name="Rectangle 2"/>
          <p:cNvSpPr>
            <a:spLocks noGrp="1" noChangeArrowheads="1"/>
          </p:cNvSpPr>
          <p:nvPr>
            <p:ph type="title"/>
          </p:nvPr>
        </p:nvSpPr>
        <p:spPr/>
        <p:txBody>
          <a:bodyPr/>
          <a:lstStyle/>
          <a:p>
            <a:pPr eaLnBrk="1" hangingPunct="1"/>
            <a:r>
              <a:rPr lang="en-US" smtClean="0"/>
              <a:t>Cache Example</a:t>
            </a:r>
            <a:endParaRPr lang="en-AU" smtClean="0"/>
          </a:p>
        </p:txBody>
      </p:sp>
      <p:graphicFrame>
        <p:nvGraphicFramePr>
          <p:cNvPr id="257027" name="Group 3"/>
          <p:cNvGraphicFramePr>
            <a:graphicFrameLocks noGrp="1"/>
          </p:cNvGraphicFramePr>
          <p:nvPr/>
        </p:nvGraphicFramePr>
        <p:xfrm>
          <a:off x="2063213" y="2924176"/>
          <a:ext cx="8125884" cy="3292479"/>
        </p:xfrm>
        <a:graphic>
          <a:graphicData uri="http://schemas.openxmlformats.org/drawingml/2006/table">
            <a:tbl>
              <a:tblPr/>
              <a:tblGrid>
                <a:gridCol w="1438959"/>
                <a:gridCol w="865491"/>
                <a:gridCol w="1534184"/>
                <a:gridCol w="4287250"/>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Index</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V</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Tag</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Data</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110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Y</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10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Mem[10110]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7079" name="Group 55"/>
          <p:cNvGraphicFramePr>
            <a:graphicFrameLocks noGrp="1"/>
          </p:cNvGraphicFramePr>
          <p:nvPr/>
        </p:nvGraphicFramePr>
        <p:xfrm>
          <a:off x="2063214" y="1320800"/>
          <a:ext cx="8094141" cy="731838"/>
        </p:xfrm>
        <a:graphic>
          <a:graphicData uri="http://schemas.openxmlformats.org/drawingml/2006/table">
            <a:tbl>
              <a:tblPr/>
              <a:tblGrid>
                <a:gridCol w="2230386"/>
                <a:gridCol w="2198643"/>
                <a:gridCol w="1642106"/>
                <a:gridCol w="2023006"/>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Word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Binary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Cache block</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22</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10 110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10151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32687BE7-4110-42F0-871E-9F094C945323}" type="slidenum">
              <a:rPr lang="en-AU" smtClean="0"/>
              <a:pPr/>
              <a:t>13</a:t>
            </a:fld>
            <a:endParaRPr lang="en-AU" smtClean="0"/>
          </a:p>
        </p:txBody>
      </p:sp>
      <p:sp>
        <p:nvSpPr>
          <p:cNvPr id="16387" name="Rectangle 2"/>
          <p:cNvSpPr>
            <a:spLocks noGrp="1" noChangeArrowheads="1"/>
          </p:cNvSpPr>
          <p:nvPr>
            <p:ph type="title"/>
          </p:nvPr>
        </p:nvSpPr>
        <p:spPr/>
        <p:txBody>
          <a:bodyPr/>
          <a:lstStyle/>
          <a:p>
            <a:pPr eaLnBrk="1" hangingPunct="1"/>
            <a:r>
              <a:rPr lang="en-US" smtClean="0"/>
              <a:t>Cache Example</a:t>
            </a:r>
            <a:endParaRPr lang="en-AU" smtClean="0"/>
          </a:p>
        </p:txBody>
      </p:sp>
      <p:graphicFrame>
        <p:nvGraphicFramePr>
          <p:cNvPr id="259075" name="Group 3"/>
          <p:cNvGraphicFramePr>
            <a:graphicFrameLocks noGrp="1"/>
          </p:cNvGraphicFramePr>
          <p:nvPr/>
        </p:nvGraphicFramePr>
        <p:xfrm>
          <a:off x="2063213" y="2924176"/>
          <a:ext cx="8125884" cy="3292479"/>
        </p:xfrm>
        <a:graphic>
          <a:graphicData uri="http://schemas.openxmlformats.org/drawingml/2006/table">
            <a:tbl>
              <a:tblPr/>
              <a:tblGrid>
                <a:gridCol w="1438959"/>
                <a:gridCol w="865491"/>
                <a:gridCol w="1534184"/>
                <a:gridCol w="4287250"/>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Index</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V</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Tag</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Data</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010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Y</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11</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Mem[11010]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Mem[10110]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59127" name="Group 55"/>
          <p:cNvGraphicFramePr>
            <a:graphicFrameLocks noGrp="1"/>
          </p:cNvGraphicFramePr>
          <p:nvPr/>
        </p:nvGraphicFramePr>
        <p:xfrm>
          <a:off x="2063214" y="1320800"/>
          <a:ext cx="8094141" cy="731838"/>
        </p:xfrm>
        <a:graphic>
          <a:graphicData uri="http://schemas.openxmlformats.org/drawingml/2006/table">
            <a:tbl>
              <a:tblPr/>
              <a:tblGrid>
                <a:gridCol w="2230386"/>
                <a:gridCol w="2198643"/>
                <a:gridCol w="1642106"/>
                <a:gridCol w="2023006"/>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Word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Binary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Cache block</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26</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11 010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1239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934E6CA0-C54A-481C-B2F4-1D5F1E34FD3B}" type="slidenum">
              <a:rPr lang="en-AU" smtClean="0"/>
              <a:pPr/>
              <a:t>14</a:t>
            </a:fld>
            <a:endParaRPr lang="en-AU" smtClean="0"/>
          </a:p>
        </p:txBody>
      </p:sp>
      <p:sp>
        <p:nvSpPr>
          <p:cNvPr id="17411" name="Rectangle 2"/>
          <p:cNvSpPr>
            <a:spLocks noGrp="1" noChangeArrowheads="1"/>
          </p:cNvSpPr>
          <p:nvPr>
            <p:ph type="title"/>
          </p:nvPr>
        </p:nvSpPr>
        <p:spPr/>
        <p:txBody>
          <a:bodyPr/>
          <a:lstStyle/>
          <a:p>
            <a:pPr eaLnBrk="1" hangingPunct="1"/>
            <a:r>
              <a:rPr lang="en-US" smtClean="0"/>
              <a:t>Cache Example</a:t>
            </a:r>
            <a:endParaRPr lang="en-AU" smtClean="0"/>
          </a:p>
        </p:txBody>
      </p:sp>
      <p:graphicFrame>
        <p:nvGraphicFramePr>
          <p:cNvPr id="261123" name="Group 3"/>
          <p:cNvGraphicFramePr>
            <a:graphicFrameLocks noGrp="1"/>
          </p:cNvGraphicFramePr>
          <p:nvPr/>
        </p:nvGraphicFramePr>
        <p:xfrm>
          <a:off x="2063213" y="2924176"/>
          <a:ext cx="8125884" cy="3292479"/>
        </p:xfrm>
        <a:graphic>
          <a:graphicData uri="http://schemas.openxmlformats.org/drawingml/2006/table">
            <a:tbl>
              <a:tblPr/>
              <a:tblGrid>
                <a:gridCol w="1438959"/>
                <a:gridCol w="865491"/>
                <a:gridCol w="1534184"/>
                <a:gridCol w="4287250"/>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Index</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V</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Tag</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Data</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Mem[11010]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Mem[10110]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1175" name="Group 55"/>
          <p:cNvGraphicFramePr>
            <a:graphicFrameLocks noGrp="1"/>
          </p:cNvGraphicFramePr>
          <p:nvPr/>
        </p:nvGraphicFramePr>
        <p:xfrm>
          <a:off x="2063214" y="1320800"/>
          <a:ext cx="8094141" cy="1097202"/>
        </p:xfrm>
        <a:graphic>
          <a:graphicData uri="http://schemas.openxmlformats.org/drawingml/2006/table">
            <a:tbl>
              <a:tblPr/>
              <a:tblGrid>
                <a:gridCol w="2230386"/>
                <a:gridCol w="2198643"/>
                <a:gridCol w="1642106"/>
                <a:gridCol w="2023006"/>
              </a:tblGrid>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Word addr</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Binary addr</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Hit/miss</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Cache block</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22</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10 110</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26</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11 010</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14500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8E78D5B8-4FFF-46C6-B11F-8148FE53BAB7}" type="slidenum">
              <a:rPr lang="en-AU" smtClean="0"/>
              <a:pPr/>
              <a:t>15</a:t>
            </a:fld>
            <a:endParaRPr lang="en-AU" smtClean="0"/>
          </a:p>
        </p:txBody>
      </p:sp>
      <p:sp>
        <p:nvSpPr>
          <p:cNvPr id="18435" name="Rectangle 2"/>
          <p:cNvSpPr>
            <a:spLocks noGrp="1" noChangeArrowheads="1"/>
          </p:cNvSpPr>
          <p:nvPr>
            <p:ph type="title"/>
          </p:nvPr>
        </p:nvSpPr>
        <p:spPr/>
        <p:txBody>
          <a:bodyPr/>
          <a:lstStyle/>
          <a:p>
            <a:pPr eaLnBrk="1" hangingPunct="1"/>
            <a:r>
              <a:rPr lang="en-US" smtClean="0"/>
              <a:t>Cache Example</a:t>
            </a:r>
            <a:endParaRPr lang="en-AU" smtClean="0"/>
          </a:p>
        </p:txBody>
      </p:sp>
      <p:graphicFrame>
        <p:nvGraphicFramePr>
          <p:cNvPr id="263171" name="Group 3"/>
          <p:cNvGraphicFramePr>
            <a:graphicFrameLocks noGrp="1"/>
          </p:cNvGraphicFramePr>
          <p:nvPr/>
        </p:nvGraphicFramePr>
        <p:xfrm>
          <a:off x="2063213" y="2924176"/>
          <a:ext cx="8125884" cy="3292479"/>
        </p:xfrm>
        <a:graphic>
          <a:graphicData uri="http://schemas.openxmlformats.org/drawingml/2006/table">
            <a:tbl>
              <a:tblPr/>
              <a:tblGrid>
                <a:gridCol w="1438959"/>
                <a:gridCol w="865491"/>
                <a:gridCol w="1534184"/>
                <a:gridCol w="4287250"/>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Index</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V</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Tag</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Data</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000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Y</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10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Mem[10000]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Mem[11010]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011</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Y</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00</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chemeClr val="hlink"/>
                          </a:solidFill>
                          <a:effectLst/>
                          <a:latin typeface="Arial" charset="0"/>
                        </a:rPr>
                        <a:t>Mem[00011]</a:t>
                      </a:r>
                      <a:endParaRPr kumimoji="0" lang="en-AU" sz="1800" b="1" i="0" u="none" strike="noStrike" cap="none" normalizeH="0" baseline="0" smtClean="0">
                        <a:ln>
                          <a:noFill/>
                        </a:ln>
                        <a:solidFill>
                          <a:schemeClr val="hlink"/>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Mem[10110]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3223" name="Group 55"/>
          <p:cNvGraphicFramePr>
            <a:graphicFrameLocks noGrp="1"/>
          </p:cNvGraphicFramePr>
          <p:nvPr/>
        </p:nvGraphicFramePr>
        <p:xfrm>
          <a:off x="2063214" y="1320800"/>
          <a:ext cx="8094141" cy="1463676"/>
        </p:xfrm>
        <a:graphic>
          <a:graphicData uri="http://schemas.openxmlformats.org/drawingml/2006/table">
            <a:tbl>
              <a:tblPr/>
              <a:tblGrid>
                <a:gridCol w="2230386"/>
                <a:gridCol w="2198643"/>
                <a:gridCol w="1642106"/>
                <a:gridCol w="2023006"/>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Word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Binary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Cache block</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16</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10 000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3</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00 011</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16</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10 000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385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C0ECCB27-E9AF-448D-BA1F-24F65031ACEF}" type="slidenum">
              <a:rPr lang="en-AU" smtClean="0"/>
              <a:pPr/>
              <a:t>16</a:t>
            </a:fld>
            <a:endParaRPr lang="en-AU" smtClean="0"/>
          </a:p>
        </p:txBody>
      </p:sp>
      <p:sp>
        <p:nvSpPr>
          <p:cNvPr id="19459" name="Rectangle 2"/>
          <p:cNvSpPr>
            <a:spLocks noGrp="1" noChangeArrowheads="1"/>
          </p:cNvSpPr>
          <p:nvPr>
            <p:ph type="title"/>
          </p:nvPr>
        </p:nvSpPr>
        <p:spPr/>
        <p:txBody>
          <a:bodyPr/>
          <a:lstStyle/>
          <a:p>
            <a:pPr eaLnBrk="1" hangingPunct="1"/>
            <a:r>
              <a:rPr lang="en-US" smtClean="0"/>
              <a:t>Cache Example</a:t>
            </a:r>
            <a:endParaRPr lang="en-AU" smtClean="0"/>
          </a:p>
        </p:txBody>
      </p:sp>
      <p:graphicFrame>
        <p:nvGraphicFramePr>
          <p:cNvPr id="265219" name="Group 3"/>
          <p:cNvGraphicFramePr>
            <a:graphicFrameLocks noGrp="1"/>
          </p:cNvGraphicFramePr>
          <p:nvPr/>
        </p:nvGraphicFramePr>
        <p:xfrm>
          <a:off x="2063213" y="2924176"/>
          <a:ext cx="8125884" cy="3292479"/>
        </p:xfrm>
        <a:graphic>
          <a:graphicData uri="http://schemas.openxmlformats.org/drawingml/2006/table">
            <a:tbl>
              <a:tblPr/>
              <a:tblGrid>
                <a:gridCol w="1438959"/>
                <a:gridCol w="865491"/>
                <a:gridCol w="1534184"/>
                <a:gridCol w="4287250"/>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Index</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V</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Tag</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Data</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Mem[10000]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rgbClr val="FF0000"/>
                          </a:solidFill>
                          <a:effectLst/>
                          <a:latin typeface="Arial" charset="0"/>
                        </a:rPr>
                        <a:t>010</a:t>
                      </a:r>
                      <a:endParaRPr kumimoji="0" lang="en-AU" sz="1800" b="1" i="0" u="none" strike="noStrike" cap="none" normalizeH="0" baseline="0" smtClean="0">
                        <a:ln>
                          <a:noFill/>
                        </a:ln>
                        <a:solidFill>
                          <a:srgbClr val="FF0000"/>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rgbClr val="FF0000"/>
                          </a:solidFill>
                          <a:effectLst/>
                          <a:latin typeface="Arial" charset="0"/>
                        </a:rPr>
                        <a:t>Y</a:t>
                      </a:r>
                      <a:endParaRPr kumimoji="0" lang="en-AU" sz="1800" b="1" i="0" u="none" strike="noStrike" cap="none" normalizeH="0" baseline="0" smtClean="0">
                        <a:ln>
                          <a:noFill/>
                        </a:ln>
                        <a:solidFill>
                          <a:srgbClr val="FF0000"/>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rgbClr val="FF0000"/>
                          </a:solidFill>
                          <a:effectLst/>
                          <a:latin typeface="Arial" charset="0"/>
                        </a:rPr>
                        <a:t>10</a:t>
                      </a:r>
                      <a:endParaRPr kumimoji="0" lang="en-AU" sz="1800" b="1" i="0" u="none" strike="noStrike" cap="none" normalizeH="0" baseline="0" smtClean="0">
                        <a:ln>
                          <a:noFill/>
                        </a:ln>
                        <a:solidFill>
                          <a:srgbClr val="FF0000"/>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smtClean="0">
                          <a:ln>
                            <a:noFill/>
                          </a:ln>
                          <a:solidFill>
                            <a:srgbClr val="FF0000"/>
                          </a:solidFill>
                          <a:effectLst/>
                          <a:latin typeface="Arial" charset="0"/>
                        </a:rPr>
                        <a:t>Mem[10010]</a:t>
                      </a:r>
                      <a:endParaRPr kumimoji="0" lang="en-AU" sz="1800" b="1" i="0" u="none" strike="noStrike" cap="none" normalizeH="0" baseline="0" smtClean="0">
                        <a:ln>
                          <a:noFill/>
                        </a:ln>
                        <a:solidFill>
                          <a:srgbClr val="FF0000"/>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Mem[00011]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Y</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Mem[10110]</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111</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N</a:t>
                      </a:r>
                      <a:endParaRPr kumimoji="0" lang="en-AU"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smtClean="0">
                        <a:ln>
                          <a:noFill/>
                        </a:ln>
                        <a:solidFill>
                          <a:schemeClr val="tx1"/>
                        </a:solidFill>
                        <a:effectLst/>
                        <a:latin typeface="Arial" charset="0"/>
                      </a:endParaRPr>
                    </a:p>
                  </a:txBody>
                  <a:tcPr marL="121888" marR="121888"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65271" name="Group 55"/>
          <p:cNvGraphicFramePr>
            <a:graphicFrameLocks noGrp="1"/>
          </p:cNvGraphicFramePr>
          <p:nvPr/>
        </p:nvGraphicFramePr>
        <p:xfrm>
          <a:off x="2063214" y="1320800"/>
          <a:ext cx="8094141" cy="731838"/>
        </p:xfrm>
        <a:graphic>
          <a:graphicData uri="http://schemas.openxmlformats.org/drawingml/2006/table">
            <a:tbl>
              <a:tblPr/>
              <a:tblGrid>
                <a:gridCol w="2230386"/>
                <a:gridCol w="2198643"/>
                <a:gridCol w="1642106"/>
                <a:gridCol w="2023006"/>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Word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Binary addr</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Hit/miss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Cache block</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18</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10 010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Miss</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charset="0"/>
                        </a:rPr>
                        <a:t>010</a:t>
                      </a:r>
                      <a:endParaRPr kumimoji="0" lang="en-AU" sz="1800" b="0" i="0" u="none" strike="noStrike" cap="none" normalizeH="0" baseline="0" smtClean="0">
                        <a:ln>
                          <a:noFill/>
                        </a:ln>
                        <a:solidFill>
                          <a:schemeClr val="tx1"/>
                        </a:solidFill>
                        <a:effectLst/>
                        <a:latin typeface="Arial" charset="0"/>
                      </a:endParaRPr>
                    </a:p>
                  </a:txBody>
                  <a:tcPr marL="121888" marR="121888"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91435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DEDE284D-D9F4-402C-AF9A-4CD1E5736154}" type="slidenum">
              <a:rPr lang="en-AU" smtClean="0"/>
              <a:pPr/>
              <a:t>17</a:t>
            </a:fld>
            <a:endParaRPr lang="en-AU" smtClean="0"/>
          </a:p>
        </p:txBody>
      </p:sp>
      <p:sp>
        <p:nvSpPr>
          <p:cNvPr id="20483" name="Rectangle 2"/>
          <p:cNvSpPr>
            <a:spLocks noGrp="1" noChangeArrowheads="1"/>
          </p:cNvSpPr>
          <p:nvPr>
            <p:ph type="title"/>
          </p:nvPr>
        </p:nvSpPr>
        <p:spPr/>
        <p:txBody>
          <a:bodyPr/>
          <a:lstStyle/>
          <a:p>
            <a:pPr eaLnBrk="1" hangingPunct="1"/>
            <a:r>
              <a:rPr lang="en-US" smtClean="0"/>
              <a:t>Address Subdivision</a:t>
            </a:r>
            <a:endParaRPr lang="en-AU" smtClean="0"/>
          </a:p>
        </p:txBody>
      </p:sp>
      <p:pic>
        <p:nvPicPr>
          <p:cNvPr id="20484" name="Picture 4" descr="f05-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572" y="1268413"/>
            <a:ext cx="6718667"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668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12046" y="146051"/>
            <a:ext cx="11010148" cy="646113"/>
          </a:xfrm>
        </p:spPr>
        <p:txBody>
          <a:bodyPr/>
          <a:lstStyle/>
          <a:p>
            <a:r>
              <a:rPr lang="en-US" sz="3600" smtClean="0"/>
              <a:t>Caching:  A Simple First Example</a:t>
            </a:r>
          </a:p>
        </p:txBody>
      </p:sp>
      <p:grpSp>
        <p:nvGrpSpPr>
          <p:cNvPr id="21507" name="Group 3"/>
          <p:cNvGrpSpPr>
            <a:grpSpLocks/>
          </p:cNvGrpSpPr>
          <p:nvPr/>
        </p:nvGrpSpPr>
        <p:grpSpPr bwMode="auto">
          <a:xfrm>
            <a:off x="2945633" y="2305050"/>
            <a:ext cx="1320456" cy="1219200"/>
            <a:chOff x="1344" y="1056"/>
            <a:chExt cx="624" cy="768"/>
          </a:xfrm>
        </p:grpSpPr>
        <p:sp>
          <p:nvSpPr>
            <p:cNvPr id="21573" name="Rectangle 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74" name="Line 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5" name="Line 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6" name="Line 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1508" name="Line 8"/>
          <p:cNvSpPr>
            <a:spLocks noChangeShapeType="1"/>
          </p:cNvSpPr>
          <p:nvPr/>
        </p:nvSpPr>
        <p:spPr bwMode="auto">
          <a:xfrm>
            <a:off x="5688118" y="16954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9"/>
          <p:cNvSpPr>
            <a:spLocks noChangeShapeType="1"/>
          </p:cNvSpPr>
          <p:nvPr/>
        </p:nvSpPr>
        <p:spPr bwMode="auto">
          <a:xfrm>
            <a:off x="5688118" y="1390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10"/>
          <p:cNvSpPr>
            <a:spLocks noChangeShapeType="1"/>
          </p:cNvSpPr>
          <p:nvPr/>
        </p:nvSpPr>
        <p:spPr bwMode="auto">
          <a:xfrm>
            <a:off x="5688118" y="20002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11"/>
          <p:cNvSpPr>
            <a:spLocks noChangeShapeType="1"/>
          </p:cNvSpPr>
          <p:nvPr/>
        </p:nvSpPr>
        <p:spPr bwMode="auto">
          <a:xfrm>
            <a:off x="5688118" y="1085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12"/>
          <p:cNvSpPr>
            <a:spLocks noChangeShapeType="1"/>
          </p:cNvSpPr>
          <p:nvPr/>
        </p:nvSpPr>
        <p:spPr bwMode="auto">
          <a:xfrm>
            <a:off x="5688118" y="1085850"/>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13"/>
          <p:cNvSpPr>
            <a:spLocks noChangeShapeType="1"/>
          </p:cNvSpPr>
          <p:nvPr/>
        </p:nvSpPr>
        <p:spPr bwMode="auto">
          <a:xfrm>
            <a:off x="7008574" y="1085850"/>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4"/>
          <p:cNvSpPr>
            <a:spLocks noChangeShapeType="1"/>
          </p:cNvSpPr>
          <p:nvPr/>
        </p:nvSpPr>
        <p:spPr bwMode="auto">
          <a:xfrm flipH="1" flipV="1">
            <a:off x="5688118" y="53530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5"/>
          <p:cNvSpPr>
            <a:spLocks noChangeShapeType="1"/>
          </p:cNvSpPr>
          <p:nvPr/>
        </p:nvSpPr>
        <p:spPr bwMode="auto">
          <a:xfrm flipH="1" flipV="1">
            <a:off x="5688118" y="5657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6"/>
          <p:cNvSpPr>
            <a:spLocks noChangeShapeType="1"/>
          </p:cNvSpPr>
          <p:nvPr/>
        </p:nvSpPr>
        <p:spPr bwMode="auto">
          <a:xfrm flipH="1" flipV="1">
            <a:off x="5688118" y="50482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7"/>
          <p:cNvSpPr>
            <a:spLocks noChangeShapeType="1"/>
          </p:cNvSpPr>
          <p:nvPr/>
        </p:nvSpPr>
        <p:spPr bwMode="auto">
          <a:xfrm flipH="1" flipV="1">
            <a:off x="5688118" y="5962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8" name="Line 18"/>
          <p:cNvSpPr>
            <a:spLocks noChangeShapeType="1"/>
          </p:cNvSpPr>
          <p:nvPr/>
        </p:nvSpPr>
        <p:spPr bwMode="auto">
          <a:xfrm flipH="1" flipV="1">
            <a:off x="7008574" y="4743450"/>
            <a:ext cx="0" cy="1219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9" name="Text Box 20"/>
          <p:cNvSpPr txBox="1">
            <a:spLocks noChangeArrowheads="1"/>
          </p:cNvSpPr>
          <p:nvPr/>
        </p:nvSpPr>
        <p:spPr bwMode="auto">
          <a:xfrm>
            <a:off x="1019968" y="226536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00</a:t>
            </a:r>
          </a:p>
        </p:txBody>
      </p:sp>
      <p:sp>
        <p:nvSpPr>
          <p:cNvPr id="21520" name="Text Box 21"/>
          <p:cNvSpPr txBox="1">
            <a:spLocks noChangeArrowheads="1"/>
          </p:cNvSpPr>
          <p:nvPr/>
        </p:nvSpPr>
        <p:spPr bwMode="auto">
          <a:xfrm>
            <a:off x="1041129" y="260985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01</a:t>
            </a:r>
          </a:p>
        </p:txBody>
      </p:sp>
      <p:sp>
        <p:nvSpPr>
          <p:cNvPr id="21521" name="Text Box 22"/>
          <p:cNvSpPr txBox="1">
            <a:spLocks noChangeArrowheads="1"/>
          </p:cNvSpPr>
          <p:nvPr/>
        </p:nvSpPr>
        <p:spPr bwMode="auto">
          <a:xfrm>
            <a:off x="1041129" y="291465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10</a:t>
            </a:r>
          </a:p>
        </p:txBody>
      </p:sp>
      <p:sp>
        <p:nvSpPr>
          <p:cNvPr id="21522" name="Text Box 23"/>
          <p:cNvSpPr txBox="1">
            <a:spLocks noChangeArrowheads="1"/>
          </p:cNvSpPr>
          <p:nvPr/>
        </p:nvSpPr>
        <p:spPr bwMode="auto">
          <a:xfrm>
            <a:off x="1041129" y="3219451"/>
            <a:ext cx="424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11</a:t>
            </a:r>
          </a:p>
        </p:txBody>
      </p:sp>
      <p:sp>
        <p:nvSpPr>
          <p:cNvPr id="21523" name="Text Box 24"/>
          <p:cNvSpPr txBox="1">
            <a:spLocks noChangeArrowheads="1"/>
          </p:cNvSpPr>
          <p:nvPr/>
        </p:nvSpPr>
        <p:spPr bwMode="auto">
          <a:xfrm>
            <a:off x="609441" y="139065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Cache</a:t>
            </a:r>
          </a:p>
        </p:txBody>
      </p:sp>
      <p:sp>
        <p:nvSpPr>
          <p:cNvPr id="21524" name="Text Box 25"/>
          <p:cNvSpPr txBox="1">
            <a:spLocks noChangeArrowheads="1"/>
          </p:cNvSpPr>
          <p:nvPr/>
        </p:nvSpPr>
        <p:spPr bwMode="auto">
          <a:xfrm>
            <a:off x="6907001" y="1085851"/>
            <a:ext cx="1320456" cy="496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0000"/>
              </a:lnSpc>
            </a:pPr>
            <a:r>
              <a:rPr lang="en-US">
                <a:solidFill>
                  <a:schemeClr val="accent2"/>
                </a:solidFill>
              </a:rPr>
              <a:t>00</a:t>
            </a:r>
            <a:r>
              <a:rPr lang="en-US"/>
              <a:t>00xx</a:t>
            </a:r>
          </a:p>
          <a:p>
            <a:pPr>
              <a:lnSpc>
                <a:spcPct val="110000"/>
              </a:lnSpc>
            </a:pPr>
            <a:r>
              <a:rPr lang="en-US">
                <a:solidFill>
                  <a:schemeClr val="accent2"/>
                </a:solidFill>
              </a:rPr>
              <a:t>00</a:t>
            </a:r>
            <a:r>
              <a:rPr lang="en-US"/>
              <a:t>01xx</a:t>
            </a:r>
          </a:p>
          <a:p>
            <a:pPr>
              <a:lnSpc>
                <a:spcPct val="110000"/>
              </a:lnSpc>
            </a:pPr>
            <a:r>
              <a:rPr lang="en-US">
                <a:solidFill>
                  <a:schemeClr val="accent2"/>
                </a:solidFill>
              </a:rPr>
              <a:t>00</a:t>
            </a:r>
            <a:r>
              <a:rPr lang="en-US"/>
              <a:t>10xx</a:t>
            </a:r>
          </a:p>
          <a:p>
            <a:pPr>
              <a:lnSpc>
                <a:spcPct val="110000"/>
              </a:lnSpc>
            </a:pPr>
            <a:r>
              <a:rPr lang="en-US">
                <a:solidFill>
                  <a:schemeClr val="accent2"/>
                </a:solidFill>
              </a:rPr>
              <a:t>00</a:t>
            </a:r>
            <a:r>
              <a:rPr lang="en-US"/>
              <a:t>11xx</a:t>
            </a:r>
          </a:p>
          <a:p>
            <a:pPr>
              <a:lnSpc>
                <a:spcPct val="110000"/>
              </a:lnSpc>
            </a:pPr>
            <a:r>
              <a:rPr lang="en-US">
                <a:solidFill>
                  <a:schemeClr val="accent2"/>
                </a:solidFill>
              </a:rPr>
              <a:t>01</a:t>
            </a:r>
            <a:r>
              <a:rPr lang="en-US"/>
              <a:t>00xx</a:t>
            </a:r>
          </a:p>
          <a:p>
            <a:pPr>
              <a:lnSpc>
                <a:spcPct val="110000"/>
              </a:lnSpc>
            </a:pPr>
            <a:r>
              <a:rPr lang="en-US">
                <a:solidFill>
                  <a:schemeClr val="accent2"/>
                </a:solidFill>
              </a:rPr>
              <a:t>01</a:t>
            </a:r>
            <a:r>
              <a:rPr lang="en-US"/>
              <a:t>01xx</a:t>
            </a:r>
          </a:p>
          <a:p>
            <a:pPr>
              <a:lnSpc>
                <a:spcPct val="110000"/>
              </a:lnSpc>
            </a:pPr>
            <a:r>
              <a:rPr lang="en-US">
                <a:solidFill>
                  <a:schemeClr val="accent2"/>
                </a:solidFill>
              </a:rPr>
              <a:t>01</a:t>
            </a:r>
            <a:r>
              <a:rPr lang="en-US"/>
              <a:t>10xx</a:t>
            </a:r>
          </a:p>
          <a:p>
            <a:pPr>
              <a:lnSpc>
                <a:spcPct val="110000"/>
              </a:lnSpc>
            </a:pPr>
            <a:r>
              <a:rPr lang="en-US">
                <a:solidFill>
                  <a:schemeClr val="accent2"/>
                </a:solidFill>
              </a:rPr>
              <a:t>01</a:t>
            </a:r>
            <a:r>
              <a:rPr lang="en-US"/>
              <a:t>11xx</a:t>
            </a:r>
          </a:p>
          <a:p>
            <a:pPr>
              <a:lnSpc>
                <a:spcPct val="110000"/>
              </a:lnSpc>
            </a:pPr>
            <a:r>
              <a:rPr lang="en-US">
                <a:solidFill>
                  <a:schemeClr val="accent2"/>
                </a:solidFill>
              </a:rPr>
              <a:t>10</a:t>
            </a:r>
            <a:r>
              <a:rPr lang="en-US"/>
              <a:t>00xx</a:t>
            </a:r>
          </a:p>
          <a:p>
            <a:pPr>
              <a:lnSpc>
                <a:spcPct val="110000"/>
              </a:lnSpc>
            </a:pPr>
            <a:r>
              <a:rPr lang="en-US">
                <a:solidFill>
                  <a:schemeClr val="accent2"/>
                </a:solidFill>
              </a:rPr>
              <a:t>10</a:t>
            </a:r>
            <a:r>
              <a:rPr lang="en-US"/>
              <a:t>01xx</a:t>
            </a:r>
          </a:p>
          <a:p>
            <a:pPr>
              <a:lnSpc>
                <a:spcPct val="110000"/>
              </a:lnSpc>
            </a:pPr>
            <a:r>
              <a:rPr lang="en-US">
                <a:solidFill>
                  <a:schemeClr val="accent2"/>
                </a:solidFill>
              </a:rPr>
              <a:t>10</a:t>
            </a:r>
            <a:r>
              <a:rPr lang="en-US"/>
              <a:t>10xx</a:t>
            </a:r>
          </a:p>
          <a:p>
            <a:pPr>
              <a:lnSpc>
                <a:spcPct val="110000"/>
              </a:lnSpc>
            </a:pPr>
            <a:r>
              <a:rPr lang="en-US">
                <a:solidFill>
                  <a:schemeClr val="accent2"/>
                </a:solidFill>
              </a:rPr>
              <a:t>10</a:t>
            </a:r>
            <a:r>
              <a:rPr lang="en-US"/>
              <a:t>11xx</a:t>
            </a:r>
          </a:p>
          <a:p>
            <a:pPr>
              <a:lnSpc>
                <a:spcPct val="110000"/>
              </a:lnSpc>
            </a:pPr>
            <a:r>
              <a:rPr lang="en-US">
                <a:solidFill>
                  <a:schemeClr val="accent2"/>
                </a:solidFill>
              </a:rPr>
              <a:t>11</a:t>
            </a:r>
            <a:r>
              <a:rPr lang="en-US"/>
              <a:t>00xx</a:t>
            </a:r>
          </a:p>
          <a:p>
            <a:pPr>
              <a:lnSpc>
                <a:spcPct val="110000"/>
              </a:lnSpc>
            </a:pPr>
            <a:r>
              <a:rPr lang="en-US">
                <a:solidFill>
                  <a:schemeClr val="accent2"/>
                </a:solidFill>
              </a:rPr>
              <a:t>11</a:t>
            </a:r>
            <a:r>
              <a:rPr lang="en-US"/>
              <a:t>01xx</a:t>
            </a:r>
          </a:p>
          <a:p>
            <a:pPr>
              <a:lnSpc>
                <a:spcPct val="110000"/>
              </a:lnSpc>
            </a:pPr>
            <a:r>
              <a:rPr lang="en-US">
                <a:solidFill>
                  <a:schemeClr val="accent2"/>
                </a:solidFill>
              </a:rPr>
              <a:t>11</a:t>
            </a:r>
            <a:r>
              <a:rPr lang="en-US"/>
              <a:t>10xx</a:t>
            </a:r>
          </a:p>
          <a:p>
            <a:pPr>
              <a:lnSpc>
                <a:spcPct val="110000"/>
              </a:lnSpc>
            </a:pPr>
            <a:r>
              <a:rPr lang="en-US">
                <a:solidFill>
                  <a:schemeClr val="accent2"/>
                </a:solidFill>
              </a:rPr>
              <a:t>11</a:t>
            </a:r>
            <a:r>
              <a:rPr lang="en-US"/>
              <a:t>11xx</a:t>
            </a:r>
          </a:p>
        </p:txBody>
      </p:sp>
      <p:sp>
        <p:nvSpPr>
          <p:cNvPr id="21525" name="Text Box 26"/>
          <p:cNvSpPr txBox="1">
            <a:spLocks noChangeArrowheads="1"/>
          </p:cNvSpPr>
          <p:nvPr/>
        </p:nvSpPr>
        <p:spPr bwMode="auto">
          <a:xfrm>
            <a:off x="7719589" y="857251"/>
            <a:ext cx="1659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Main Memory</a:t>
            </a:r>
          </a:p>
        </p:txBody>
      </p:sp>
      <p:sp>
        <p:nvSpPr>
          <p:cNvPr id="21526" name="Line 28"/>
          <p:cNvSpPr>
            <a:spLocks noChangeShapeType="1"/>
          </p:cNvSpPr>
          <p:nvPr/>
        </p:nvSpPr>
        <p:spPr bwMode="auto">
          <a:xfrm>
            <a:off x="5688118" y="23050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7" name="Line 29"/>
          <p:cNvSpPr>
            <a:spLocks noChangeShapeType="1"/>
          </p:cNvSpPr>
          <p:nvPr/>
        </p:nvSpPr>
        <p:spPr bwMode="auto">
          <a:xfrm>
            <a:off x="5688118" y="2609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8" name="Line 30"/>
          <p:cNvSpPr>
            <a:spLocks noChangeShapeType="1"/>
          </p:cNvSpPr>
          <p:nvPr/>
        </p:nvSpPr>
        <p:spPr bwMode="auto">
          <a:xfrm>
            <a:off x="5688118" y="2914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9" name="Line 31"/>
          <p:cNvSpPr>
            <a:spLocks noChangeShapeType="1"/>
          </p:cNvSpPr>
          <p:nvPr/>
        </p:nvSpPr>
        <p:spPr bwMode="auto">
          <a:xfrm>
            <a:off x="5688118" y="32194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0" name="Line 32"/>
          <p:cNvSpPr>
            <a:spLocks noChangeShapeType="1"/>
          </p:cNvSpPr>
          <p:nvPr/>
        </p:nvSpPr>
        <p:spPr bwMode="auto">
          <a:xfrm>
            <a:off x="5688118" y="35242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1" name="Line 33"/>
          <p:cNvSpPr>
            <a:spLocks noChangeShapeType="1"/>
          </p:cNvSpPr>
          <p:nvPr/>
        </p:nvSpPr>
        <p:spPr bwMode="auto">
          <a:xfrm>
            <a:off x="5688118" y="38290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2" name="Line 34"/>
          <p:cNvSpPr>
            <a:spLocks noChangeShapeType="1"/>
          </p:cNvSpPr>
          <p:nvPr/>
        </p:nvSpPr>
        <p:spPr bwMode="auto">
          <a:xfrm>
            <a:off x="5688118" y="47434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3" name="Line 35"/>
          <p:cNvSpPr>
            <a:spLocks noChangeShapeType="1"/>
          </p:cNvSpPr>
          <p:nvPr/>
        </p:nvSpPr>
        <p:spPr bwMode="auto">
          <a:xfrm>
            <a:off x="5688118" y="4133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4" name="Line 36"/>
          <p:cNvSpPr>
            <a:spLocks noChangeShapeType="1"/>
          </p:cNvSpPr>
          <p:nvPr/>
        </p:nvSpPr>
        <p:spPr bwMode="auto">
          <a:xfrm>
            <a:off x="5688118" y="4438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1535" name="Group 37"/>
          <p:cNvGrpSpPr>
            <a:grpSpLocks/>
          </p:cNvGrpSpPr>
          <p:nvPr/>
        </p:nvGrpSpPr>
        <p:grpSpPr bwMode="auto">
          <a:xfrm>
            <a:off x="2133045" y="2305050"/>
            <a:ext cx="812588" cy="1219200"/>
            <a:chOff x="1344" y="1056"/>
            <a:chExt cx="624" cy="768"/>
          </a:xfrm>
        </p:grpSpPr>
        <p:sp>
          <p:nvSpPr>
            <p:cNvPr id="21569" name="Rectangle 38"/>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70" name="Line 39"/>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1" name="Line 40"/>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2" name="Line 41"/>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1536" name="Text Box 42"/>
          <p:cNvSpPr txBox="1">
            <a:spLocks noChangeArrowheads="1"/>
          </p:cNvSpPr>
          <p:nvPr/>
        </p:nvSpPr>
        <p:spPr bwMode="auto">
          <a:xfrm>
            <a:off x="2133044" y="1847851"/>
            <a:ext cx="556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solidFill>
                  <a:schemeClr val="accent2"/>
                </a:solidFill>
              </a:rPr>
              <a:t>Tag</a:t>
            </a:r>
          </a:p>
        </p:txBody>
      </p:sp>
      <p:sp>
        <p:nvSpPr>
          <p:cNvPr id="21537" name="Text Box 43"/>
          <p:cNvSpPr txBox="1">
            <a:spLocks noChangeArrowheads="1"/>
          </p:cNvSpPr>
          <p:nvPr/>
        </p:nvSpPr>
        <p:spPr bwMode="auto">
          <a:xfrm>
            <a:off x="3148780" y="1847851"/>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Data</a:t>
            </a:r>
          </a:p>
        </p:txBody>
      </p:sp>
      <p:sp>
        <p:nvSpPr>
          <p:cNvPr id="21538" name="Rectangle 44" descr="5%"/>
          <p:cNvSpPr>
            <a:spLocks noChangeArrowheads="1"/>
          </p:cNvSpPr>
          <p:nvPr/>
        </p:nvSpPr>
        <p:spPr bwMode="auto">
          <a:xfrm>
            <a:off x="5688118" y="10858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1539" name="Rectangle 45" descr="5%"/>
          <p:cNvSpPr>
            <a:spLocks noChangeArrowheads="1"/>
          </p:cNvSpPr>
          <p:nvPr/>
        </p:nvSpPr>
        <p:spPr bwMode="auto">
          <a:xfrm>
            <a:off x="2945633" y="23050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1540" name="Rectangle 46" descr="5%"/>
          <p:cNvSpPr>
            <a:spLocks noChangeArrowheads="1"/>
          </p:cNvSpPr>
          <p:nvPr/>
        </p:nvSpPr>
        <p:spPr bwMode="auto">
          <a:xfrm>
            <a:off x="5688118" y="23050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1541" name="Rectangle 47" descr="5%"/>
          <p:cNvSpPr>
            <a:spLocks noChangeArrowheads="1"/>
          </p:cNvSpPr>
          <p:nvPr/>
        </p:nvSpPr>
        <p:spPr bwMode="auto">
          <a:xfrm>
            <a:off x="5688118" y="35242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1542" name="Rectangle 48" descr="5%"/>
          <p:cNvSpPr>
            <a:spLocks noChangeArrowheads="1"/>
          </p:cNvSpPr>
          <p:nvPr/>
        </p:nvSpPr>
        <p:spPr bwMode="auto">
          <a:xfrm>
            <a:off x="5688118" y="47434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1543" name="Rectangle 49" descr="5%"/>
          <p:cNvSpPr>
            <a:spLocks noChangeArrowheads="1"/>
          </p:cNvSpPr>
          <p:nvPr/>
        </p:nvSpPr>
        <p:spPr bwMode="auto">
          <a:xfrm>
            <a:off x="5688118" y="56578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1544" name="Rectangle 50" descr="5%"/>
          <p:cNvSpPr>
            <a:spLocks noChangeArrowheads="1"/>
          </p:cNvSpPr>
          <p:nvPr/>
        </p:nvSpPr>
        <p:spPr bwMode="auto">
          <a:xfrm>
            <a:off x="5688118" y="44386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1545" name="Rectangle 51" descr="5%"/>
          <p:cNvSpPr>
            <a:spLocks noChangeArrowheads="1"/>
          </p:cNvSpPr>
          <p:nvPr/>
        </p:nvSpPr>
        <p:spPr bwMode="auto">
          <a:xfrm>
            <a:off x="5688118" y="32194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1546" name="Rectangle 52" descr="5%"/>
          <p:cNvSpPr>
            <a:spLocks noChangeArrowheads="1"/>
          </p:cNvSpPr>
          <p:nvPr/>
        </p:nvSpPr>
        <p:spPr bwMode="auto">
          <a:xfrm>
            <a:off x="5688118" y="20002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1547" name="Rectangle 53" descr="5%"/>
          <p:cNvSpPr>
            <a:spLocks noChangeArrowheads="1"/>
          </p:cNvSpPr>
          <p:nvPr/>
        </p:nvSpPr>
        <p:spPr bwMode="auto">
          <a:xfrm>
            <a:off x="2945633" y="32194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1548" name="Rectangle 54" descr="5%"/>
          <p:cNvSpPr>
            <a:spLocks noChangeArrowheads="1"/>
          </p:cNvSpPr>
          <p:nvPr/>
        </p:nvSpPr>
        <p:spPr bwMode="auto">
          <a:xfrm>
            <a:off x="5688118" y="13906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1549" name="Rectangle 55" descr="5%"/>
          <p:cNvSpPr>
            <a:spLocks noChangeArrowheads="1"/>
          </p:cNvSpPr>
          <p:nvPr/>
        </p:nvSpPr>
        <p:spPr bwMode="auto">
          <a:xfrm>
            <a:off x="2945633" y="26098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1550" name="Rectangle 56" descr="5%"/>
          <p:cNvSpPr>
            <a:spLocks noChangeArrowheads="1"/>
          </p:cNvSpPr>
          <p:nvPr/>
        </p:nvSpPr>
        <p:spPr bwMode="auto">
          <a:xfrm>
            <a:off x="5688118" y="26098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1551" name="Rectangle 57" descr="5%"/>
          <p:cNvSpPr>
            <a:spLocks noChangeArrowheads="1"/>
          </p:cNvSpPr>
          <p:nvPr/>
        </p:nvSpPr>
        <p:spPr bwMode="auto">
          <a:xfrm>
            <a:off x="5688118" y="38290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1552" name="Rectangle 58" descr="5%"/>
          <p:cNvSpPr>
            <a:spLocks noChangeArrowheads="1"/>
          </p:cNvSpPr>
          <p:nvPr/>
        </p:nvSpPr>
        <p:spPr bwMode="auto">
          <a:xfrm>
            <a:off x="5688118" y="50482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1553" name="Rectangle 59" descr="5%"/>
          <p:cNvSpPr>
            <a:spLocks noChangeArrowheads="1"/>
          </p:cNvSpPr>
          <p:nvPr/>
        </p:nvSpPr>
        <p:spPr bwMode="auto">
          <a:xfrm>
            <a:off x="5688118" y="53530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1554" name="Rectangle 60" descr="5%"/>
          <p:cNvSpPr>
            <a:spLocks noChangeArrowheads="1"/>
          </p:cNvSpPr>
          <p:nvPr/>
        </p:nvSpPr>
        <p:spPr bwMode="auto">
          <a:xfrm>
            <a:off x="5688118" y="41338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1555" name="Rectangle 61" descr="5%"/>
          <p:cNvSpPr>
            <a:spLocks noChangeArrowheads="1"/>
          </p:cNvSpPr>
          <p:nvPr/>
        </p:nvSpPr>
        <p:spPr bwMode="auto">
          <a:xfrm>
            <a:off x="5688118" y="29146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1556" name="Rectangle 62" descr="5%"/>
          <p:cNvSpPr>
            <a:spLocks noChangeArrowheads="1"/>
          </p:cNvSpPr>
          <p:nvPr/>
        </p:nvSpPr>
        <p:spPr bwMode="auto">
          <a:xfrm>
            <a:off x="5688118" y="16954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1557" name="Rectangle 63" descr="5%"/>
          <p:cNvSpPr>
            <a:spLocks noChangeArrowheads="1"/>
          </p:cNvSpPr>
          <p:nvPr/>
        </p:nvSpPr>
        <p:spPr bwMode="auto">
          <a:xfrm>
            <a:off x="2945633" y="29146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1592384" name="Text Box 64"/>
          <p:cNvSpPr txBox="1">
            <a:spLocks noChangeArrowheads="1"/>
          </p:cNvSpPr>
          <p:nvPr/>
        </p:nvSpPr>
        <p:spPr bwMode="auto">
          <a:xfrm>
            <a:off x="812588" y="4286251"/>
            <a:ext cx="375822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a:t>Q1: Is it there?</a:t>
            </a:r>
          </a:p>
          <a:p>
            <a:endParaRPr lang="en-US" sz="2000"/>
          </a:p>
          <a:p>
            <a:r>
              <a:rPr lang="en-US" sz="2000"/>
              <a:t>Compare the cache </a:t>
            </a:r>
            <a:r>
              <a:rPr lang="en-US" sz="2000">
                <a:solidFill>
                  <a:schemeClr val="accent2"/>
                </a:solidFill>
              </a:rPr>
              <a:t>tag</a:t>
            </a:r>
            <a:r>
              <a:rPr lang="en-US" sz="2000"/>
              <a:t> to the </a:t>
            </a:r>
            <a:r>
              <a:rPr lang="en-US" sz="2000">
                <a:solidFill>
                  <a:schemeClr val="accent2"/>
                </a:solidFill>
              </a:rPr>
              <a:t>high order 2 memory address bits</a:t>
            </a:r>
            <a:r>
              <a:rPr lang="en-US" sz="2000"/>
              <a:t> to tell if the memory block is in the cache</a:t>
            </a:r>
          </a:p>
        </p:txBody>
      </p:sp>
      <p:grpSp>
        <p:nvGrpSpPr>
          <p:cNvPr id="21559" name="Group 65"/>
          <p:cNvGrpSpPr>
            <a:grpSpLocks/>
          </p:cNvGrpSpPr>
          <p:nvPr/>
        </p:nvGrpSpPr>
        <p:grpSpPr bwMode="auto">
          <a:xfrm>
            <a:off x="1625177" y="2305050"/>
            <a:ext cx="507868" cy="1219200"/>
            <a:chOff x="1344" y="1056"/>
            <a:chExt cx="624" cy="768"/>
          </a:xfrm>
        </p:grpSpPr>
        <p:sp>
          <p:nvSpPr>
            <p:cNvPr id="21565" name="Rectangle 66"/>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66" name="Line 67"/>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7" name="Line 68"/>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8" name="Line 69"/>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1560" name="Text Box 70"/>
          <p:cNvSpPr txBox="1">
            <a:spLocks noChangeArrowheads="1"/>
          </p:cNvSpPr>
          <p:nvPr/>
        </p:nvSpPr>
        <p:spPr bwMode="auto">
          <a:xfrm>
            <a:off x="1320456" y="1847851"/>
            <a:ext cx="680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Valid</a:t>
            </a:r>
          </a:p>
        </p:txBody>
      </p:sp>
      <p:sp>
        <p:nvSpPr>
          <p:cNvPr id="21561" name="Text Box 91"/>
          <p:cNvSpPr txBox="1">
            <a:spLocks noChangeArrowheads="1"/>
          </p:cNvSpPr>
          <p:nvPr/>
        </p:nvSpPr>
        <p:spPr bwMode="auto">
          <a:xfrm>
            <a:off x="8329030" y="1314450"/>
            <a:ext cx="33519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One word blocks</a:t>
            </a:r>
          </a:p>
          <a:p>
            <a:r>
              <a:rPr lang="en-US"/>
              <a:t>Two low order bits define the byte in the word (32b words)</a:t>
            </a:r>
          </a:p>
        </p:txBody>
      </p:sp>
      <p:sp>
        <p:nvSpPr>
          <p:cNvPr id="1592412" name="Text Box 92"/>
          <p:cNvSpPr txBox="1">
            <a:spLocks noChangeArrowheads="1"/>
          </p:cNvSpPr>
          <p:nvPr/>
        </p:nvSpPr>
        <p:spPr bwMode="auto">
          <a:xfrm>
            <a:off x="8227457" y="3371851"/>
            <a:ext cx="365664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a:t>Q2: How do we find it?</a:t>
            </a:r>
          </a:p>
          <a:p>
            <a:endParaRPr lang="en-US" sz="2000"/>
          </a:p>
          <a:p>
            <a:r>
              <a:rPr lang="en-US" sz="2000"/>
              <a:t>Use next 2 low order memory address bits – the index </a:t>
            </a:r>
            <a:r>
              <a:rPr lang="en-US"/>
              <a:t>–</a:t>
            </a:r>
            <a:r>
              <a:rPr lang="en-US" sz="2000"/>
              <a:t> to determine which cache block (i.e., modulo the number of blocks in the cache)</a:t>
            </a:r>
          </a:p>
        </p:txBody>
      </p:sp>
      <p:sp>
        <p:nvSpPr>
          <p:cNvPr id="21563" name="Text Box 93"/>
          <p:cNvSpPr txBox="1">
            <a:spLocks noChangeArrowheads="1"/>
          </p:cNvSpPr>
          <p:nvPr/>
        </p:nvSpPr>
        <p:spPr bwMode="auto">
          <a:xfrm>
            <a:off x="4367662" y="6419851"/>
            <a:ext cx="731329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solidFill>
                  <a:srgbClr val="FF0000"/>
                </a:solidFill>
              </a:rPr>
              <a:t>(block address) modulo (# of blocks in the cache)</a:t>
            </a:r>
          </a:p>
        </p:txBody>
      </p:sp>
      <p:sp>
        <p:nvSpPr>
          <p:cNvPr id="21564" name="Text Box 94"/>
          <p:cNvSpPr txBox="1">
            <a:spLocks noChangeArrowheads="1"/>
          </p:cNvSpPr>
          <p:nvPr/>
        </p:nvSpPr>
        <p:spPr bwMode="auto">
          <a:xfrm>
            <a:off x="507868" y="1847851"/>
            <a:ext cx="74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Index</a:t>
            </a:r>
          </a:p>
        </p:txBody>
      </p:sp>
    </p:spTree>
    <p:extLst>
      <p:ext uri="{BB962C8B-B14F-4D97-AF65-F5344CB8AC3E}">
        <p14:creationId xmlns:p14="http://schemas.microsoft.com/office/powerpoint/2010/main" val="1886120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23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92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384" grpId="0" autoUpdateAnimBg="0"/>
      <p:bldP spid="1592412"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12046" y="146051"/>
            <a:ext cx="11010148" cy="646113"/>
          </a:xfrm>
        </p:spPr>
        <p:txBody>
          <a:bodyPr/>
          <a:lstStyle/>
          <a:p>
            <a:r>
              <a:rPr lang="en-US" sz="3600" smtClean="0"/>
              <a:t>Caching:  A Simple First Example</a:t>
            </a:r>
          </a:p>
        </p:txBody>
      </p:sp>
      <p:grpSp>
        <p:nvGrpSpPr>
          <p:cNvPr id="22531" name="Group 3"/>
          <p:cNvGrpSpPr>
            <a:grpSpLocks/>
          </p:cNvGrpSpPr>
          <p:nvPr/>
        </p:nvGrpSpPr>
        <p:grpSpPr bwMode="auto">
          <a:xfrm>
            <a:off x="2945633" y="2305050"/>
            <a:ext cx="1320456" cy="1219200"/>
            <a:chOff x="1344" y="1056"/>
            <a:chExt cx="624" cy="768"/>
          </a:xfrm>
        </p:grpSpPr>
        <p:sp>
          <p:nvSpPr>
            <p:cNvPr id="22622" name="Rectangle 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23" name="Line 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4" name="Line 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5" name="Line 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32" name="Line 8"/>
          <p:cNvSpPr>
            <a:spLocks noChangeShapeType="1"/>
          </p:cNvSpPr>
          <p:nvPr/>
        </p:nvSpPr>
        <p:spPr bwMode="auto">
          <a:xfrm>
            <a:off x="5688118" y="16954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3" name="Line 9"/>
          <p:cNvSpPr>
            <a:spLocks noChangeShapeType="1"/>
          </p:cNvSpPr>
          <p:nvPr/>
        </p:nvSpPr>
        <p:spPr bwMode="auto">
          <a:xfrm>
            <a:off x="5688118" y="1390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4" name="Line 10"/>
          <p:cNvSpPr>
            <a:spLocks noChangeShapeType="1"/>
          </p:cNvSpPr>
          <p:nvPr/>
        </p:nvSpPr>
        <p:spPr bwMode="auto">
          <a:xfrm>
            <a:off x="5688118" y="20002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5" name="Line 11"/>
          <p:cNvSpPr>
            <a:spLocks noChangeShapeType="1"/>
          </p:cNvSpPr>
          <p:nvPr/>
        </p:nvSpPr>
        <p:spPr bwMode="auto">
          <a:xfrm>
            <a:off x="5688118" y="1085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6" name="Line 12"/>
          <p:cNvSpPr>
            <a:spLocks noChangeShapeType="1"/>
          </p:cNvSpPr>
          <p:nvPr/>
        </p:nvSpPr>
        <p:spPr bwMode="auto">
          <a:xfrm>
            <a:off x="5688118" y="1085850"/>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7" name="Line 13"/>
          <p:cNvSpPr>
            <a:spLocks noChangeShapeType="1"/>
          </p:cNvSpPr>
          <p:nvPr/>
        </p:nvSpPr>
        <p:spPr bwMode="auto">
          <a:xfrm>
            <a:off x="7008574" y="1085850"/>
            <a:ext cx="0" cy="3657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14"/>
          <p:cNvSpPr>
            <a:spLocks noChangeShapeType="1"/>
          </p:cNvSpPr>
          <p:nvPr/>
        </p:nvSpPr>
        <p:spPr bwMode="auto">
          <a:xfrm flipH="1" flipV="1">
            <a:off x="5688118" y="53530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5"/>
          <p:cNvSpPr>
            <a:spLocks noChangeShapeType="1"/>
          </p:cNvSpPr>
          <p:nvPr/>
        </p:nvSpPr>
        <p:spPr bwMode="auto">
          <a:xfrm flipH="1" flipV="1">
            <a:off x="5688118" y="5657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6"/>
          <p:cNvSpPr>
            <a:spLocks noChangeShapeType="1"/>
          </p:cNvSpPr>
          <p:nvPr/>
        </p:nvSpPr>
        <p:spPr bwMode="auto">
          <a:xfrm flipH="1" flipV="1">
            <a:off x="5688118" y="50482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Line 17"/>
          <p:cNvSpPr>
            <a:spLocks noChangeShapeType="1"/>
          </p:cNvSpPr>
          <p:nvPr/>
        </p:nvSpPr>
        <p:spPr bwMode="auto">
          <a:xfrm flipH="1" flipV="1">
            <a:off x="5688118" y="5962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Line 18"/>
          <p:cNvSpPr>
            <a:spLocks noChangeShapeType="1"/>
          </p:cNvSpPr>
          <p:nvPr/>
        </p:nvSpPr>
        <p:spPr bwMode="auto">
          <a:xfrm flipH="1" flipV="1">
            <a:off x="7008574" y="4743450"/>
            <a:ext cx="0" cy="1219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3" name="Text Box 19"/>
          <p:cNvSpPr txBox="1">
            <a:spLocks noChangeArrowheads="1"/>
          </p:cNvSpPr>
          <p:nvPr/>
        </p:nvSpPr>
        <p:spPr bwMode="auto">
          <a:xfrm>
            <a:off x="893001" y="226536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00</a:t>
            </a:r>
          </a:p>
        </p:txBody>
      </p:sp>
      <p:sp>
        <p:nvSpPr>
          <p:cNvPr id="22544" name="Text Box 20"/>
          <p:cNvSpPr txBox="1">
            <a:spLocks noChangeArrowheads="1"/>
          </p:cNvSpPr>
          <p:nvPr/>
        </p:nvSpPr>
        <p:spPr bwMode="auto">
          <a:xfrm>
            <a:off x="914162" y="260985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01</a:t>
            </a:r>
          </a:p>
        </p:txBody>
      </p:sp>
      <p:sp>
        <p:nvSpPr>
          <p:cNvPr id="22545" name="Text Box 21"/>
          <p:cNvSpPr txBox="1">
            <a:spLocks noChangeArrowheads="1"/>
          </p:cNvSpPr>
          <p:nvPr/>
        </p:nvSpPr>
        <p:spPr bwMode="auto">
          <a:xfrm>
            <a:off x="914162" y="291465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10</a:t>
            </a:r>
          </a:p>
        </p:txBody>
      </p:sp>
      <p:sp>
        <p:nvSpPr>
          <p:cNvPr id="22546" name="Text Box 22"/>
          <p:cNvSpPr txBox="1">
            <a:spLocks noChangeArrowheads="1"/>
          </p:cNvSpPr>
          <p:nvPr/>
        </p:nvSpPr>
        <p:spPr bwMode="auto">
          <a:xfrm>
            <a:off x="914162" y="3219451"/>
            <a:ext cx="424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11</a:t>
            </a:r>
          </a:p>
        </p:txBody>
      </p:sp>
      <p:sp>
        <p:nvSpPr>
          <p:cNvPr id="22547" name="Text Box 23"/>
          <p:cNvSpPr txBox="1">
            <a:spLocks noChangeArrowheads="1"/>
          </p:cNvSpPr>
          <p:nvPr/>
        </p:nvSpPr>
        <p:spPr bwMode="auto">
          <a:xfrm>
            <a:off x="609441" y="139065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Cache</a:t>
            </a:r>
          </a:p>
        </p:txBody>
      </p:sp>
      <p:sp>
        <p:nvSpPr>
          <p:cNvPr id="22548" name="Text Box 25"/>
          <p:cNvSpPr txBox="1">
            <a:spLocks noChangeArrowheads="1"/>
          </p:cNvSpPr>
          <p:nvPr/>
        </p:nvSpPr>
        <p:spPr bwMode="auto">
          <a:xfrm>
            <a:off x="7618015" y="857251"/>
            <a:ext cx="1659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Main Memory</a:t>
            </a:r>
          </a:p>
        </p:txBody>
      </p:sp>
      <p:sp>
        <p:nvSpPr>
          <p:cNvPr id="1660954" name="Text Box 26"/>
          <p:cNvSpPr txBox="1">
            <a:spLocks noChangeArrowheads="1"/>
          </p:cNvSpPr>
          <p:nvPr/>
        </p:nvSpPr>
        <p:spPr bwMode="auto">
          <a:xfrm>
            <a:off x="8227457" y="3371851"/>
            <a:ext cx="365664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a:t>Q2: How do we find it?</a:t>
            </a:r>
          </a:p>
          <a:p>
            <a:endParaRPr lang="en-US" sz="2000"/>
          </a:p>
          <a:p>
            <a:r>
              <a:rPr lang="en-US" sz="2000"/>
              <a:t>Use next 2 low order memory address bits – the index </a:t>
            </a:r>
            <a:r>
              <a:rPr lang="en-US"/>
              <a:t>–</a:t>
            </a:r>
            <a:r>
              <a:rPr lang="en-US" sz="2000"/>
              <a:t> to determine which cache block (i.e., modulo the number of blocks in the cache)</a:t>
            </a:r>
          </a:p>
        </p:txBody>
      </p:sp>
      <p:sp>
        <p:nvSpPr>
          <p:cNvPr id="22550" name="Line 27"/>
          <p:cNvSpPr>
            <a:spLocks noChangeShapeType="1"/>
          </p:cNvSpPr>
          <p:nvPr/>
        </p:nvSpPr>
        <p:spPr bwMode="auto">
          <a:xfrm>
            <a:off x="5688118" y="23050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1" name="Line 28"/>
          <p:cNvSpPr>
            <a:spLocks noChangeShapeType="1"/>
          </p:cNvSpPr>
          <p:nvPr/>
        </p:nvSpPr>
        <p:spPr bwMode="auto">
          <a:xfrm>
            <a:off x="5688118" y="2609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2" name="Line 29"/>
          <p:cNvSpPr>
            <a:spLocks noChangeShapeType="1"/>
          </p:cNvSpPr>
          <p:nvPr/>
        </p:nvSpPr>
        <p:spPr bwMode="auto">
          <a:xfrm>
            <a:off x="5688118" y="2914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3" name="Line 30"/>
          <p:cNvSpPr>
            <a:spLocks noChangeShapeType="1"/>
          </p:cNvSpPr>
          <p:nvPr/>
        </p:nvSpPr>
        <p:spPr bwMode="auto">
          <a:xfrm>
            <a:off x="5688118" y="32194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4" name="Line 31"/>
          <p:cNvSpPr>
            <a:spLocks noChangeShapeType="1"/>
          </p:cNvSpPr>
          <p:nvPr/>
        </p:nvSpPr>
        <p:spPr bwMode="auto">
          <a:xfrm>
            <a:off x="5688118" y="35242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5" name="Line 32"/>
          <p:cNvSpPr>
            <a:spLocks noChangeShapeType="1"/>
          </p:cNvSpPr>
          <p:nvPr/>
        </p:nvSpPr>
        <p:spPr bwMode="auto">
          <a:xfrm>
            <a:off x="5688118" y="38290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6" name="Line 33"/>
          <p:cNvSpPr>
            <a:spLocks noChangeShapeType="1"/>
          </p:cNvSpPr>
          <p:nvPr/>
        </p:nvSpPr>
        <p:spPr bwMode="auto">
          <a:xfrm>
            <a:off x="5688118" y="47434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7" name="Line 34"/>
          <p:cNvSpPr>
            <a:spLocks noChangeShapeType="1"/>
          </p:cNvSpPr>
          <p:nvPr/>
        </p:nvSpPr>
        <p:spPr bwMode="auto">
          <a:xfrm>
            <a:off x="5688118" y="41338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8" name="Line 35"/>
          <p:cNvSpPr>
            <a:spLocks noChangeShapeType="1"/>
          </p:cNvSpPr>
          <p:nvPr/>
        </p:nvSpPr>
        <p:spPr bwMode="auto">
          <a:xfrm>
            <a:off x="5688118" y="4438650"/>
            <a:ext cx="13204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559" name="Group 36"/>
          <p:cNvGrpSpPr>
            <a:grpSpLocks/>
          </p:cNvGrpSpPr>
          <p:nvPr/>
        </p:nvGrpSpPr>
        <p:grpSpPr bwMode="auto">
          <a:xfrm>
            <a:off x="2133045" y="2305050"/>
            <a:ext cx="812588" cy="1219200"/>
            <a:chOff x="1344" y="1056"/>
            <a:chExt cx="624" cy="768"/>
          </a:xfrm>
        </p:grpSpPr>
        <p:sp>
          <p:nvSpPr>
            <p:cNvPr id="22618" name="Rectangle 3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19" name="Line 3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0" name="Line 3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21" name="Line 4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60" name="Text Box 41"/>
          <p:cNvSpPr txBox="1">
            <a:spLocks noChangeArrowheads="1"/>
          </p:cNvSpPr>
          <p:nvPr/>
        </p:nvSpPr>
        <p:spPr bwMode="auto">
          <a:xfrm>
            <a:off x="2133044" y="1847851"/>
            <a:ext cx="556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solidFill>
                  <a:schemeClr val="accent2"/>
                </a:solidFill>
              </a:rPr>
              <a:t>Tag</a:t>
            </a:r>
          </a:p>
        </p:txBody>
      </p:sp>
      <p:sp>
        <p:nvSpPr>
          <p:cNvPr id="22561" name="Text Box 42"/>
          <p:cNvSpPr txBox="1">
            <a:spLocks noChangeArrowheads="1"/>
          </p:cNvSpPr>
          <p:nvPr/>
        </p:nvSpPr>
        <p:spPr bwMode="auto">
          <a:xfrm>
            <a:off x="3148780" y="1847851"/>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Data</a:t>
            </a:r>
          </a:p>
        </p:txBody>
      </p:sp>
      <p:sp>
        <p:nvSpPr>
          <p:cNvPr id="22562" name="Rectangle 43" descr="5%"/>
          <p:cNvSpPr>
            <a:spLocks noChangeArrowheads="1"/>
          </p:cNvSpPr>
          <p:nvPr/>
        </p:nvSpPr>
        <p:spPr bwMode="auto">
          <a:xfrm>
            <a:off x="5688118" y="10858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2563" name="Rectangle 44" descr="5%"/>
          <p:cNvSpPr>
            <a:spLocks noChangeArrowheads="1"/>
          </p:cNvSpPr>
          <p:nvPr/>
        </p:nvSpPr>
        <p:spPr bwMode="auto">
          <a:xfrm>
            <a:off x="2945633" y="23050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2564" name="Rectangle 45" descr="5%"/>
          <p:cNvSpPr>
            <a:spLocks noChangeArrowheads="1"/>
          </p:cNvSpPr>
          <p:nvPr/>
        </p:nvSpPr>
        <p:spPr bwMode="auto">
          <a:xfrm>
            <a:off x="5688118" y="23050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2565" name="Rectangle 46" descr="5%"/>
          <p:cNvSpPr>
            <a:spLocks noChangeArrowheads="1"/>
          </p:cNvSpPr>
          <p:nvPr/>
        </p:nvSpPr>
        <p:spPr bwMode="auto">
          <a:xfrm>
            <a:off x="5688118" y="35242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2566" name="Rectangle 47" descr="5%"/>
          <p:cNvSpPr>
            <a:spLocks noChangeArrowheads="1"/>
          </p:cNvSpPr>
          <p:nvPr/>
        </p:nvSpPr>
        <p:spPr bwMode="auto">
          <a:xfrm>
            <a:off x="5688118" y="4743450"/>
            <a:ext cx="1320456" cy="304800"/>
          </a:xfrm>
          <a:prstGeom prst="rect">
            <a:avLst/>
          </a:prstGeom>
          <a:pattFill prst="pct5">
            <a:fgClr>
              <a:schemeClr val="accent1"/>
            </a:fgClr>
            <a:bgClr>
              <a:srgbClr val="FFFFFF"/>
            </a:bgClr>
          </a:pattFill>
          <a:ln w="12700">
            <a:solidFill>
              <a:schemeClr val="accent1"/>
            </a:solidFill>
            <a:miter lim="800000"/>
            <a:headEnd/>
            <a:tailEnd/>
          </a:ln>
        </p:spPr>
        <p:txBody>
          <a:bodyPr wrap="none" anchor="ctr"/>
          <a:lstStyle/>
          <a:p>
            <a:endParaRPr lang="en-US"/>
          </a:p>
        </p:txBody>
      </p:sp>
      <p:sp>
        <p:nvSpPr>
          <p:cNvPr id="22567" name="Rectangle 48" descr="5%"/>
          <p:cNvSpPr>
            <a:spLocks noChangeArrowheads="1"/>
          </p:cNvSpPr>
          <p:nvPr/>
        </p:nvSpPr>
        <p:spPr bwMode="auto">
          <a:xfrm>
            <a:off x="5688118" y="56578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2568" name="Rectangle 49" descr="5%"/>
          <p:cNvSpPr>
            <a:spLocks noChangeArrowheads="1"/>
          </p:cNvSpPr>
          <p:nvPr/>
        </p:nvSpPr>
        <p:spPr bwMode="auto">
          <a:xfrm>
            <a:off x="5688118" y="44386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2569" name="Rectangle 50" descr="5%"/>
          <p:cNvSpPr>
            <a:spLocks noChangeArrowheads="1"/>
          </p:cNvSpPr>
          <p:nvPr/>
        </p:nvSpPr>
        <p:spPr bwMode="auto">
          <a:xfrm>
            <a:off x="5688118" y="32194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2570" name="Rectangle 51" descr="5%"/>
          <p:cNvSpPr>
            <a:spLocks noChangeArrowheads="1"/>
          </p:cNvSpPr>
          <p:nvPr/>
        </p:nvSpPr>
        <p:spPr bwMode="auto">
          <a:xfrm>
            <a:off x="5688118" y="20002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2571" name="Rectangle 52" descr="5%"/>
          <p:cNvSpPr>
            <a:spLocks noChangeArrowheads="1"/>
          </p:cNvSpPr>
          <p:nvPr/>
        </p:nvSpPr>
        <p:spPr bwMode="auto">
          <a:xfrm>
            <a:off x="2945633" y="3219450"/>
            <a:ext cx="1320456" cy="304800"/>
          </a:xfrm>
          <a:prstGeom prst="rect">
            <a:avLst/>
          </a:prstGeom>
          <a:pattFill prst="pct5">
            <a:fgClr>
              <a:srgbClr val="009900"/>
            </a:fgClr>
            <a:bgClr>
              <a:srgbClr val="FFFFFF"/>
            </a:bgClr>
          </a:pattFill>
          <a:ln w="12700">
            <a:solidFill>
              <a:srgbClr val="009900"/>
            </a:solidFill>
            <a:miter lim="800000"/>
            <a:headEnd/>
            <a:tailEnd/>
          </a:ln>
        </p:spPr>
        <p:txBody>
          <a:bodyPr wrap="none" anchor="ctr"/>
          <a:lstStyle/>
          <a:p>
            <a:endParaRPr lang="en-US"/>
          </a:p>
        </p:txBody>
      </p:sp>
      <p:sp>
        <p:nvSpPr>
          <p:cNvPr id="22572" name="Rectangle 53" descr="5%"/>
          <p:cNvSpPr>
            <a:spLocks noChangeArrowheads="1"/>
          </p:cNvSpPr>
          <p:nvPr/>
        </p:nvSpPr>
        <p:spPr bwMode="auto">
          <a:xfrm>
            <a:off x="5688118" y="13906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2573" name="Rectangle 54" descr="5%"/>
          <p:cNvSpPr>
            <a:spLocks noChangeArrowheads="1"/>
          </p:cNvSpPr>
          <p:nvPr/>
        </p:nvSpPr>
        <p:spPr bwMode="auto">
          <a:xfrm>
            <a:off x="2945633" y="26098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2574" name="Rectangle 55" descr="5%"/>
          <p:cNvSpPr>
            <a:spLocks noChangeArrowheads="1"/>
          </p:cNvSpPr>
          <p:nvPr/>
        </p:nvSpPr>
        <p:spPr bwMode="auto">
          <a:xfrm>
            <a:off x="5688118" y="26098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2575" name="Rectangle 56" descr="5%"/>
          <p:cNvSpPr>
            <a:spLocks noChangeArrowheads="1"/>
          </p:cNvSpPr>
          <p:nvPr/>
        </p:nvSpPr>
        <p:spPr bwMode="auto">
          <a:xfrm>
            <a:off x="5688118" y="38290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2576" name="Rectangle 57" descr="5%"/>
          <p:cNvSpPr>
            <a:spLocks noChangeArrowheads="1"/>
          </p:cNvSpPr>
          <p:nvPr/>
        </p:nvSpPr>
        <p:spPr bwMode="auto">
          <a:xfrm>
            <a:off x="5688118" y="5048250"/>
            <a:ext cx="1320456" cy="304800"/>
          </a:xfrm>
          <a:prstGeom prst="rect">
            <a:avLst/>
          </a:prstGeom>
          <a:pattFill prst="pct5">
            <a:fgClr>
              <a:schemeClr val="accent2"/>
            </a:fgClr>
            <a:bgClr>
              <a:srgbClr val="FFFFFF"/>
            </a:bgClr>
          </a:pattFill>
          <a:ln w="12700">
            <a:solidFill>
              <a:schemeClr val="accent2"/>
            </a:solidFill>
            <a:miter lim="800000"/>
            <a:headEnd/>
            <a:tailEnd/>
          </a:ln>
        </p:spPr>
        <p:txBody>
          <a:bodyPr wrap="none" anchor="ctr"/>
          <a:lstStyle/>
          <a:p>
            <a:endParaRPr lang="en-US"/>
          </a:p>
        </p:txBody>
      </p:sp>
      <p:sp>
        <p:nvSpPr>
          <p:cNvPr id="22577" name="Rectangle 58" descr="5%"/>
          <p:cNvSpPr>
            <a:spLocks noChangeArrowheads="1"/>
          </p:cNvSpPr>
          <p:nvPr/>
        </p:nvSpPr>
        <p:spPr bwMode="auto">
          <a:xfrm>
            <a:off x="5688118" y="53530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2578" name="Rectangle 59" descr="5%"/>
          <p:cNvSpPr>
            <a:spLocks noChangeArrowheads="1"/>
          </p:cNvSpPr>
          <p:nvPr/>
        </p:nvSpPr>
        <p:spPr bwMode="auto">
          <a:xfrm>
            <a:off x="5688118" y="41338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2579" name="Rectangle 60" descr="5%"/>
          <p:cNvSpPr>
            <a:spLocks noChangeArrowheads="1"/>
          </p:cNvSpPr>
          <p:nvPr/>
        </p:nvSpPr>
        <p:spPr bwMode="auto">
          <a:xfrm>
            <a:off x="5688118" y="29146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2580" name="Rectangle 61" descr="5%"/>
          <p:cNvSpPr>
            <a:spLocks noChangeArrowheads="1"/>
          </p:cNvSpPr>
          <p:nvPr/>
        </p:nvSpPr>
        <p:spPr bwMode="auto">
          <a:xfrm>
            <a:off x="5688118" y="16954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22581" name="Rectangle 62" descr="5%"/>
          <p:cNvSpPr>
            <a:spLocks noChangeArrowheads="1"/>
          </p:cNvSpPr>
          <p:nvPr/>
        </p:nvSpPr>
        <p:spPr bwMode="auto">
          <a:xfrm>
            <a:off x="2945633" y="2914650"/>
            <a:ext cx="1320456" cy="304800"/>
          </a:xfrm>
          <a:prstGeom prst="rect">
            <a:avLst/>
          </a:prstGeom>
          <a:pattFill prst="pct5">
            <a:fgClr>
              <a:schemeClr val="folHlink"/>
            </a:fgClr>
            <a:bgClr>
              <a:srgbClr val="FFFFFF"/>
            </a:bgClr>
          </a:pattFill>
          <a:ln w="12700">
            <a:solidFill>
              <a:schemeClr val="folHlink"/>
            </a:solidFill>
            <a:miter lim="800000"/>
            <a:headEnd/>
            <a:tailEnd/>
          </a:ln>
        </p:spPr>
        <p:txBody>
          <a:bodyPr wrap="none" anchor="ctr"/>
          <a:lstStyle/>
          <a:p>
            <a:endParaRPr lang="en-US"/>
          </a:p>
        </p:txBody>
      </p:sp>
      <p:sp>
        <p:nvSpPr>
          <p:cNvPr id="1660991" name="Text Box 63"/>
          <p:cNvSpPr txBox="1">
            <a:spLocks noChangeArrowheads="1"/>
          </p:cNvSpPr>
          <p:nvPr/>
        </p:nvSpPr>
        <p:spPr bwMode="auto">
          <a:xfrm>
            <a:off x="812588" y="4286251"/>
            <a:ext cx="375822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000"/>
              <a:t>Q1: Is it there?</a:t>
            </a:r>
          </a:p>
          <a:p>
            <a:endParaRPr lang="en-US" sz="2000"/>
          </a:p>
          <a:p>
            <a:r>
              <a:rPr lang="en-US" sz="2000"/>
              <a:t>Compare the cache </a:t>
            </a:r>
            <a:r>
              <a:rPr lang="en-US" sz="2000">
                <a:solidFill>
                  <a:schemeClr val="accent2"/>
                </a:solidFill>
              </a:rPr>
              <a:t>tag</a:t>
            </a:r>
            <a:r>
              <a:rPr lang="en-US" sz="2000"/>
              <a:t> to the </a:t>
            </a:r>
            <a:r>
              <a:rPr lang="en-US" sz="2000">
                <a:solidFill>
                  <a:schemeClr val="accent2"/>
                </a:solidFill>
              </a:rPr>
              <a:t>high order 2 memory address bits</a:t>
            </a:r>
            <a:r>
              <a:rPr lang="en-US" sz="2000"/>
              <a:t> to tell if the memory block is in the cache</a:t>
            </a:r>
          </a:p>
        </p:txBody>
      </p:sp>
      <p:grpSp>
        <p:nvGrpSpPr>
          <p:cNvPr id="22583" name="Group 64"/>
          <p:cNvGrpSpPr>
            <a:grpSpLocks/>
          </p:cNvGrpSpPr>
          <p:nvPr/>
        </p:nvGrpSpPr>
        <p:grpSpPr bwMode="auto">
          <a:xfrm>
            <a:off x="1625177" y="2305050"/>
            <a:ext cx="507868" cy="1219200"/>
            <a:chOff x="1344" y="1056"/>
            <a:chExt cx="624" cy="768"/>
          </a:xfrm>
        </p:grpSpPr>
        <p:sp>
          <p:nvSpPr>
            <p:cNvPr id="22614" name="Rectangle 65"/>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615" name="Line 66"/>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6" name="Line 67"/>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617" name="Line 68"/>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84" name="Text Box 69"/>
          <p:cNvSpPr txBox="1">
            <a:spLocks noChangeArrowheads="1"/>
          </p:cNvSpPr>
          <p:nvPr/>
        </p:nvSpPr>
        <p:spPr bwMode="auto">
          <a:xfrm>
            <a:off x="1320456" y="1847851"/>
            <a:ext cx="680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Valid</a:t>
            </a:r>
          </a:p>
        </p:txBody>
      </p:sp>
      <p:grpSp>
        <p:nvGrpSpPr>
          <p:cNvPr id="5" name="Group 70"/>
          <p:cNvGrpSpPr>
            <a:grpSpLocks/>
          </p:cNvGrpSpPr>
          <p:nvPr/>
        </p:nvGrpSpPr>
        <p:grpSpPr bwMode="auto">
          <a:xfrm>
            <a:off x="4266089" y="1238250"/>
            <a:ext cx="1422030" cy="2133600"/>
            <a:chOff x="2016" y="624"/>
            <a:chExt cx="672" cy="1344"/>
          </a:xfrm>
        </p:grpSpPr>
        <p:sp>
          <p:nvSpPr>
            <p:cNvPr id="22610" name="Line 71"/>
            <p:cNvSpPr>
              <a:spLocks noChangeShapeType="1"/>
            </p:cNvSpPr>
            <p:nvPr/>
          </p:nvSpPr>
          <p:spPr bwMode="auto">
            <a:xfrm flipH="1">
              <a:off x="2016" y="624"/>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11" name="Line 72"/>
            <p:cNvSpPr>
              <a:spLocks noChangeShapeType="1"/>
            </p:cNvSpPr>
            <p:nvPr/>
          </p:nvSpPr>
          <p:spPr bwMode="auto">
            <a:xfrm flipH="1">
              <a:off x="2016" y="816"/>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12" name="Line 73"/>
            <p:cNvSpPr>
              <a:spLocks noChangeShapeType="1"/>
            </p:cNvSpPr>
            <p:nvPr/>
          </p:nvSpPr>
          <p:spPr bwMode="auto">
            <a:xfrm flipH="1">
              <a:off x="2016" y="1008"/>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13" name="Line 74"/>
            <p:cNvSpPr>
              <a:spLocks noChangeShapeType="1"/>
            </p:cNvSpPr>
            <p:nvPr/>
          </p:nvSpPr>
          <p:spPr bwMode="auto">
            <a:xfrm flipH="1">
              <a:off x="2016" y="1200"/>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 name="Group 75"/>
          <p:cNvGrpSpPr>
            <a:grpSpLocks/>
          </p:cNvGrpSpPr>
          <p:nvPr/>
        </p:nvGrpSpPr>
        <p:grpSpPr bwMode="auto">
          <a:xfrm>
            <a:off x="4266089" y="2457450"/>
            <a:ext cx="1422030" cy="914400"/>
            <a:chOff x="2016" y="1392"/>
            <a:chExt cx="672" cy="576"/>
          </a:xfrm>
        </p:grpSpPr>
        <p:sp>
          <p:nvSpPr>
            <p:cNvPr id="22606" name="Line 76"/>
            <p:cNvSpPr>
              <a:spLocks noChangeShapeType="1"/>
            </p:cNvSpPr>
            <p:nvPr/>
          </p:nvSpPr>
          <p:spPr bwMode="auto">
            <a:xfrm flipH="1">
              <a:off x="2016" y="1392"/>
              <a:ext cx="6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7" name="Line 77"/>
            <p:cNvSpPr>
              <a:spLocks noChangeShapeType="1"/>
            </p:cNvSpPr>
            <p:nvPr/>
          </p:nvSpPr>
          <p:spPr bwMode="auto">
            <a:xfrm flipH="1">
              <a:off x="2016" y="1584"/>
              <a:ext cx="6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8" name="Line 78"/>
            <p:cNvSpPr>
              <a:spLocks noChangeShapeType="1"/>
            </p:cNvSpPr>
            <p:nvPr/>
          </p:nvSpPr>
          <p:spPr bwMode="auto">
            <a:xfrm flipH="1">
              <a:off x="2016" y="1776"/>
              <a:ext cx="6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9" name="Line 79"/>
            <p:cNvSpPr>
              <a:spLocks noChangeShapeType="1"/>
            </p:cNvSpPr>
            <p:nvPr/>
          </p:nvSpPr>
          <p:spPr bwMode="auto">
            <a:xfrm flipH="1">
              <a:off x="2016" y="1968"/>
              <a:ext cx="6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7" name="Group 80"/>
          <p:cNvGrpSpPr>
            <a:grpSpLocks/>
          </p:cNvGrpSpPr>
          <p:nvPr/>
        </p:nvGrpSpPr>
        <p:grpSpPr bwMode="auto">
          <a:xfrm>
            <a:off x="4266089" y="2533650"/>
            <a:ext cx="1422030" cy="2133600"/>
            <a:chOff x="2016" y="1392"/>
            <a:chExt cx="672" cy="1344"/>
          </a:xfrm>
        </p:grpSpPr>
        <p:sp>
          <p:nvSpPr>
            <p:cNvPr id="22602" name="Line 81"/>
            <p:cNvSpPr>
              <a:spLocks noChangeShapeType="1"/>
            </p:cNvSpPr>
            <p:nvPr/>
          </p:nvSpPr>
          <p:spPr bwMode="auto">
            <a:xfrm flipH="1" flipV="1">
              <a:off x="2016" y="1392"/>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3" name="Line 82"/>
            <p:cNvSpPr>
              <a:spLocks noChangeShapeType="1"/>
            </p:cNvSpPr>
            <p:nvPr/>
          </p:nvSpPr>
          <p:spPr bwMode="auto">
            <a:xfrm flipH="1" flipV="1">
              <a:off x="2016" y="1584"/>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4" name="Line 83"/>
            <p:cNvSpPr>
              <a:spLocks noChangeShapeType="1"/>
            </p:cNvSpPr>
            <p:nvPr/>
          </p:nvSpPr>
          <p:spPr bwMode="auto">
            <a:xfrm flipH="1" flipV="1">
              <a:off x="2016" y="1776"/>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5" name="Line 84"/>
            <p:cNvSpPr>
              <a:spLocks noChangeShapeType="1"/>
            </p:cNvSpPr>
            <p:nvPr/>
          </p:nvSpPr>
          <p:spPr bwMode="auto">
            <a:xfrm flipH="1" flipV="1">
              <a:off x="2016" y="1968"/>
              <a:ext cx="672" cy="76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8" name="Group 93"/>
          <p:cNvGrpSpPr>
            <a:grpSpLocks/>
          </p:cNvGrpSpPr>
          <p:nvPr/>
        </p:nvGrpSpPr>
        <p:grpSpPr bwMode="auto">
          <a:xfrm>
            <a:off x="4266089" y="2457450"/>
            <a:ext cx="1422030" cy="3352800"/>
            <a:chOff x="2016" y="2112"/>
            <a:chExt cx="672" cy="2112"/>
          </a:xfrm>
        </p:grpSpPr>
        <p:sp>
          <p:nvSpPr>
            <p:cNvPr id="22598" name="Line 87"/>
            <p:cNvSpPr>
              <a:spLocks noChangeShapeType="1"/>
            </p:cNvSpPr>
            <p:nvPr/>
          </p:nvSpPr>
          <p:spPr bwMode="auto">
            <a:xfrm>
              <a:off x="2016" y="2112"/>
              <a:ext cx="672" cy="153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99" name="Line 88"/>
            <p:cNvSpPr>
              <a:spLocks noChangeShapeType="1"/>
            </p:cNvSpPr>
            <p:nvPr/>
          </p:nvSpPr>
          <p:spPr bwMode="auto">
            <a:xfrm>
              <a:off x="2016" y="2304"/>
              <a:ext cx="672" cy="153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0" name="Line 89"/>
            <p:cNvSpPr>
              <a:spLocks noChangeShapeType="1"/>
            </p:cNvSpPr>
            <p:nvPr/>
          </p:nvSpPr>
          <p:spPr bwMode="auto">
            <a:xfrm>
              <a:off x="2016" y="2496"/>
              <a:ext cx="672" cy="153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601" name="Line 90"/>
            <p:cNvSpPr>
              <a:spLocks noChangeShapeType="1"/>
            </p:cNvSpPr>
            <p:nvPr/>
          </p:nvSpPr>
          <p:spPr bwMode="auto">
            <a:xfrm>
              <a:off x="2016" y="2688"/>
              <a:ext cx="672" cy="153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2589" name="Text Box 91"/>
          <p:cNvSpPr txBox="1">
            <a:spLocks noChangeArrowheads="1"/>
          </p:cNvSpPr>
          <p:nvPr/>
        </p:nvSpPr>
        <p:spPr bwMode="auto">
          <a:xfrm>
            <a:off x="6907001" y="1085851"/>
            <a:ext cx="1320456" cy="496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0000"/>
              </a:lnSpc>
            </a:pPr>
            <a:r>
              <a:rPr lang="en-US">
                <a:solidFill>
                  <a:schemeClr val="accent2"/>
                </a:solidFill>
              </a:rPr>
              <a:t>00</a:t>
            </a:r>
            <a:r>
              <a:rPr lang="en-US"/>
              <a:t>00xx</a:t>
            </a:r>
          </a:p>
          <a:p>
            <a:pPr>
              <a:lnSpc>
                <a:spcPct val="110000"/>
              </a:lnSpc>
            </a:pPr>
            <a:r>
              <a:rPr lang="en-US">
                <a:solidFill>
                  <a:schemeClr val="accent2"/>
                </a:solidFill>
              </a:rPr>
              <a:t>00</a:t>
            </a:r>
            <a:r>
              <a:rPr lang="en-US"/>
              <a:t>01xx</a:t>
            </a:r>
          </a:p>
          <a:p>
            <a:pPr>
              <a:lnSpc>
                <a:spcPct val="110000"/>
              </a:lnSpc>
            </a:pPr>
            <a:r>
              <a:rPr lang="en-US">
                <a:solidFill>
                  <a:schemeClr val="accent2"/>
                </a:solidFill>
              </a:rPr>
              <a:t>00</a:t>
            </a:r>
            <a:r>
              <a:rPr lang="en-US"/>
              <a:t>10xx</a:t>
            </a:r>
          </a:p>
          <a:p>
            <a:pPr>
              <a:lnSpc>
                <a:spcPct val="110000"/>
              </a:lnSpc>
            </a:pPr>
            <a:r>
              <a:rPr lang="en-US">
                <a:solidFill>
                  <a:schemeClr val="accent2"/>
                </a:solidFill>
              </a:rPr>
              <a:t>00</a:t>
            </a:r>
            <a:r>
              <a:rPr lang="en-US"/>
              <a:t>11xx</a:t>
            </a:r>
          </a:p>
          <a:p>
            <a:pPr>
              <a:lnSpc>
                <a:spcPct val="110000"/>
              </a:lnSpc>
            </a:pPr>
            <a:r>
              <a:rPr lang="en-US">
                <a:solidFill>
                  <a:schemeClr val="accent2"/>
                </a:solidFill>
              </a:rPr>
              <a:t>01</a:t>
            </a:r>
            <a:r>
              <a:rPr lang="en-US"/>
              <a:t>00xx</a:t>
            </a:r>
          </a:p>
          <a:p>
            <a:pPr>
              <a:lnSpc>
                <a:spcPct val="110000"/>
              </a:lnSpc>
            </a:pPr>
            <a:r>
              <a:rPr lang="en-US">
                <a:solidFill>
                  <a:schemeClr val="accent2"/>
                </a:solidFill>
              </a:rPr>
              <a:t>01</a:t>
            </a:r>
            <a:r>
              <a:rPr lang="en-US"/>
              <a:t>01xx</a:t>
            </a:r>
          </a:p>
          <a:p>
            <a:pPr>
              <a:lnSpc>
                <a:spcPct val="110000"/>
              </a:lnSpc>
            </a:pPr>
            <a:r>
              <a:rPr lang="en-US">
                <a:solidFill>
                  <a:schemeClr val="accent2"/>
                </a:solidFill>
              </a:rPr>
              <a:t>01</a:t>
            </a:r>
            <a:r>
              <a:rPr lang="en-US"/>
              <a:t>10xx</a:t>
            </a:r>
          </a:p>
          <a:p>
            <a:pPr>
              <a:lnSpc>
                <a:spcPct val="110000"/>
              </a:lnSpc>
            </a:pPr>
            <a:r>
              <a:rPr lang="en-US">
                <a:solidFill>
                  <a:schemeClr val="accent2"/>
                </a:solidFill>
              </a:rPr>
              <a:t>01</a:t>
            </a:r>
            <a:r>
              <a:rPr lang="en-US"/>
              <a:t>11xx</a:t>
            </a:r>
          </a:p>
          <a:p>
            <a:pPr>
              <a:lnSpc>
                <a:spcPct val="110000"/>
              </a:lnSpc>
            </a:pPr>
            <a:r>
              <a:rPr lang="en-US">
                <a:solidFill>
                  <a:schemeClr val="accent2"/>
                </a:solidFill>
              </a:rPr>
              <a:t>10</a:t>
            </a:r>
            <a:r>
              <a:rPr lang="en-US"/>
              <a:t>00xx</a:t>
            </a:r>
          </a:p>
          <a:p>
            <a:pPr>
              <a:lnSpc>
                <a:spcPct val="110000"/>
              </a:lnSpc>
            </a:pPr>
            <a:r>
              <a:rPr lang="en-US">
                <a:solidFill>
                  <a:schemeClr val="accent2"/>
                </a:solidFill>
              </a:rPr>
              <a:t>10</a:t>
            </a:r>
            <a:r>
              <a:rPr lang="en-US"/>
              <a:t>01xx</a:t>
            </a:r>
          </a:p>
          <a:p>
            <a:pPr>
              <a:lnSpc>
                <a:spcPct val="110000"/>
              </a:lnSpc>
            </a:pPr>
            <a:r>
              <a:rPr lang="en-US">
                <a:solidFill>
                  <a:schemeClr val="accent2"/>
                </a:solidFill>
              </a:rPr>
              <a:t>10</a:t>
            </a:r>
            <a:r>
              <a:rPr lang="en-US"/>
              <a:t>10xx</a:t>
            </a:r>
          </a:p>
          <a:p>
            <a:pPr>
              <a:lnSpc>
                <a:spcPct val="110000"/>
              </a:lnSpc>
            </a:pPr>
            <a:r>
              <a:rPr lang="en-US">
                <a:solidFill>
                  <a:schemeClr val="accent2"/>
                </a:solidFill>
              </a:rPr>
              <a:t>10</a:t>
            </a:r>
            <a:r>
              <a:rPr lang="en-US"/>
              <a:t>11xx</a:t>
            </a:r>
          </a:p>
          <a:p>
            <a:pPr>
              <a:lnSpc>
                <a:spcPct val="110000"/>
              </a:lnSpc>
            </a:pPr>
            <a:r>
              <a:rPr lang="en-US">
                <a:solidFill>
                  <a:schemeClr val="accent2"/>
                </a:solidFill>
              </a:rPr>
              <a:t>11</a:t>
            </a:r>
            <a:r>
              <a:rPr lang="en-US"/>
              <a:t>00xx</a:t>
            </a:r>
          </a:p>
          <a:p>
            <a:pPr>
              <a:lnSpc>
                <a:spcPct val="110000"/>
              </a:lnSpc>
            </a:pPr>
            <a:r>
              <a:rPr lang="en-US">
                <a:solidFill>
                  <a:schemeClr val="accent2"/>
                </a:solidFill>
              </a:rPr>
              <a:t>11</a:t>
            </a:r>
            <a:r>
              <a:rPr lang="en-US"/>
              <a:t>01xx</a:t>
            </a:r>
          </a:p>
          <a:p>
            <a:pPr>
              <a:lnSpc>
                <a:spcPct val="110000"/>
              </a:lnSpc>
            </a:pPr>
            <a:r>
              <a:rPr lang="en-US">
                <a:solidFill>
                  <a:schemeClr val="accent2"/>
                </a:solidFill>
              </a:rPr>
              <a:t>11</a:t>
            </a:r>
            <a:r>
              <a:rPr lang="en-US"/>
              <a:t>10xx</a:t>
            </a:r>
          </a:p>
          <a:p>
            <a:pPr>
              <a:lnSpc>
                <a:spcPct val="110000"/>
              </a:lnSpc>
            </a:pPr>
            <a:r>
              <a:rPr lang="en-US">
                <a:solidFill>
                  <a:schemeClr val="accent2"/>
                </a:solidFill>
              </a:rPr>
              <a:t>11</a:t>
            </a:r>
            <a:r>
              <a:rPr lang="en-US"/>
              <a:t>11xx</a:t>
            </a:r>
          </a:p>
        </p:txBody>
      </p:sp>
      <p:sp>
        <p:nvSpPr>
          <p:cNvPr id="22590" name="Text Box 92"/>
          <p:cNvSpPr txBox="1">
            <a:spLocks noChangeArrowheads="1"/>
          </p:cNvSpPr>
          <p:nvPr/>
        </p:nvSpPr>
        <p:spPr bwMode="auto">
          <a:xfrm>
            <a:off x="8329030" y="1314450"/>
            <a:ext cx="33519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One word blocks</a:t>
            </a:r>
          </a:p>
          <a:p>
            <a:r>
              <a:rPr lang="en-US"/>
              <a:t>Two low order bits define the byte in the word (32b words)</a:t>
            </a:r>
          </a:p>
        </p:txBody>
      </p:sp>
      <p:sp>
        <p:nvSpPr>
          <p:cNvPr id="22591" name="Text Box 94"/>
          <p:cNvSpPr txBox="1">
            <a:spLocks noChangeArrowheads="1"/>
          </p:cNvSpPr>
          <p:nvPr/>
        </p:nvSpPr>
        <p:spPr bwMode="auto">
          <a:xfrm>
            <a:off x="4367662" y="6419851"/>
            <a:ext cx="731329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solidFill>
                  <a:srgbClr val="FF0000"/>
                </a:solidFill>
              </a:rPr>
              <a:t>(block address) modulo (# of blocks in the cache)</a:t>
            </a:r>
          </a:p>
        </p:txBody>
      </p:sp>
      <p:sp>
        <p:nvSpPr>
          <p:cNvPr id="22592" name="Text Box 95"/>
          <p:cNvSpPr txBox="1">
            <a:spLocks noChangeArrowheads="1"/>
          </p:cNvSpPr>
          <p:nvPr/>
        </p:nvSpPr>
        <p:spPr bwMode="auto">
          <a:xfrm>
            <a:off x="507868" y="1847851"/>
            <a:ext cx="74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Index</a:t>
            </a:r>
          </a:p>
        </p:txBody>
      </p:sp>
      <p:sp>
        <p:nvSpPr>
          <p:cNvPr id="93" name="Rectangle 95"/>
          <p:cNvSpPr>
            <a:spLocks noChangeArrowheads="1"/>
          </p:cNvSpPr>
          <p:nvPr/>
        </p:nvSpPr>
        <p:spPr bwMode="auto">
          <a:xfrm>
            <a:off x="2336192" y="2990850"/>
            <a:ext cx="406294" cy="2286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4" name="Rectangle 94"/>
          <p:cNvSpPr>
            <a:spLocks noChangeArrowheads="1"/>
          </p:cNvSpPr>
          <p:nvPr/>
        </p:nvSpPr>
        <p:spPr bwMode="auto">
          <a:xfrm>
            <a:off x="7008574" y="5353050"/>
            <a:ext cx="406294" cy="2286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5" name="Rectangle 94"/>
          <p:cNvSpPr>
            <a:spLocks noChangeArrowheads="1"/>
          </p:cNvSpPr>
          <p:nvPr/>
        </p:nvSpPr>
        <p:spPr bwMode="auto">
          <a:xfrm>
            <a:off x="7008574" y="4133850"/>
            <a:ext cx="406294" cy="2286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Rectangle 95"/>
          <p:cNvSpPr>
            <a:spLocks noChangeArrowheads="1"/>
          </p:cNvSpPr>
          <p:nvPr/>
        </p:nvSpPr>
        <p:spPr bwMode="auto">
          <a:xfrm>
            <a:off x="7008574" y="2990850"/>
            <a:ext cx="406294" cy="2286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 name="Rectangle 96"/>
          <p:cNvSpPr>
            <a:spLocks noChangeArrowheads="1"/>
          </p:cNvSpPr>
          <p:nvPr/>
        </p:nvSpPr>
        <p:spPr bwMode="auto">
          <a:xfrm>
            <a:off x="7008574" y="1771650"/>
            <a:ext cx="406294" cy="2286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1229322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09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660991"/>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93"/>
                                        </p:tgtEl>
                                        <p:attrNameLst>
                                          <p:attrName>style.visibility</p:attrName>
                                        </p:attrNameLst>
                                      </p:cBhvr>
                                      <p:to>
                                        <p:strVal val="visible"/>
                                      </p:to>
                                    </p:set>
                                  </p:childTnLst>
                                </p:cTn>
                              </p:par>
                              <p:par>
                                <p:cTn id="26" presetID="1" presetClass="entr" presetSubtype="0" fill="hold" grpId="0" nodeType="withEffect">
                                  <p:stCondLst>
                                    <p:cond delay="200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grpId="0" nodeType="withEffect">
                                  <p:stCondLst>
                                    <p:cond delay="2000"/>
                                  </p:stCondLst>
                                  <p:childTnLst>
                                    <p:set>
                                      <p:cBhvr>
                                        <p:cTn id="29" dur="1" fill="hold">
                                          <p:stCondLst>
                                            <p:cond delay="0"/>
                                          </p:stCondLst>
                                        </p:cTn>
                                        <p:tgtEl>
                                          <p:spTgt spid="95"/>
                                        </p:tgtEl>
                                        <p:attrNameLst>
                                          <p:attrName>style.visibility</p:attrName>
                                        </p:attrNameLst>
                                      </p:cBhvr>
                                      <p:to>
                                        <p:strVal val="visible"/>
                                      </p:to>
                                    </p:set>
                                  </p:childTnLst>
                                </p:cTn>
                              </p:par>
                              <p:par>
                                <p:cTn id="30" presetID="1" presetClass="entr" presetSubtype="0" fill="hold" grpId="0" nodeType="withEffect">
                                  <p:stCondLst>
                                    <p:cond delay="2000"/>
                                  </p:stCondLst>
                                  <p:childTnLst>
                                    <p:set>
                                      <p:cBhvr>
                                        <p:cTn id="31" dur="1" fill="hold">
                                          <p:stCondLst>
                                            <p:cond delay="0"/>
                                          </p:stCondLst>
                                        </p:cTn>
                                        <p:tgtEl>
                                          <p:spTgt spid="96"/>
                                        </p:tgtEl>
                                        <p:attrNameLst>
                                          <p:attrName>style.visibility</p:attrName>
                                        </p:attrNameLst>
                                      </p:cBhvr>
                                      <p:to>
                                        <p:strVal val="visible"/>
                                      </p:to>
                                    </p:set>
                                  </p:childTnLst>
                                </p:cTn>
                              </p:par>
                              <p:par>
                                <p:cTn id="32" presetID="1" presetClass="entr" presetSubtype="0" fill="hold" grpId="0" nodeType="withEffect">
                                  <p:stCondLst>
                                    <p:cond delay="2000"/>
                                  </p:stCondLst>
                                  <p:childTnLst>
                                    <p:set>
                                      <p:cBhvr>
                                        <p:cTn id="33"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0954" grpId="0" autoUpdateAnimBg="0"/>
      <p:bldP spid="1660991" grpId="0" autoUpdateAnimBg="0"/>
      <p:bldP spid="93" grpId="0" animBg="1"/>
      <p:bldP spid="94" grpId="0" animBg="1"/>
      <p:bldP spid="95" grpId="0" animBg="1"/>
      <p:bldP spid="96" grpId="0" animBg="1"/>
      <p:bldP spid="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455612" y="1143000"/>
            <a:ext cx="9141619" cy="1316037"/>
          </a:xfrm>
        </p:spPr>
        <p:txBody>
          <a:bodyPr/>
          <a:lstStyle/>
          <a:p>
            <a:pPr eaLnBrk="1" hangingPunct="1"/>
            <a:r>
              <a:rPr lang="en-AU" dirty="0" smtClean="0">
                <a:solidFill>
                  <a:schemeClr val="tx1"/>
                </a:solidFill>
              </a:rPr>
              <a:t>Chapter 5</a:t>
            </a:r>
          </a:p>
        </p:txBody>
      </p:sp>
      <p:sp>
        <p:nvSpPr>
          <p:cNvPr id="5123" name="Rectangle 5"/>
          <p:cNvSpPr>
            <a:spLocks noGrp="1" noChangeArrowheads="1"/>
          </p:cNvSpPr>
          <p:nvPr>
            <p:ph type="subTitle" idx="1"/>
          </p:nvPr>
        </p:nvSpPr>
        <p:spPr>
          <a:xfrm>
            <a:off x="1370012" y="2819400"/>
            <a:ext cx="7774608" cy="1554163"/>
          </a:xfrm>
        </p:spPr>
        <p:txBody>
          <a:bodyPr/>
          <a:lstStyle/>
          <a:p>
            <a:pPr eaLnBrk="1" hangingPunct="1"/>
            <a:r>
              <a:rPr lang="en-AU" dirty="0" smtClean="0"/>
              <a:t>Large and Fast: Exploiting Memory Hierarchy</a:t>
            </a:r>
          </a:p>
        </p:txBody>
      </p:sp>
    </p:spTree>
    <p:extLst>
      <p:ext uri="{BB962C8B-B14F-4D97-AF65-F5344CB8AC3E}">
        <p14:creationId xmlns:p14="http://schemas.microsoft.com/office/powerpoint/2010/main" val="222942377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Direct Mapped Cache</a:t>
            </a:r>
          </a:p>
        </p:txBody>
      </p:sp>
      <p:grpSp>
        <p:nvGrpSpPr>
          <p:cNvPr id="23555" name="Group 3"/>
          <p:cNvGrpSpPr>
            <a:grpSpLocks/>
          </p:cNvGrpSpPr>
          <p:nvPr/>
        </p:nvGrpSpPr>
        <p:grpSpPr bwMode="auto">
          <a:xfrm>
            <a:off x="1726750" y="2524125"/>
            <a:ext cx="1320456" cy="1219200"/>
            <a:chOff x="1344" y="1056"/>
            <a:chExt cx="624" cy="768"/>
          </a:xfrm>
        </p:grpSpPr>
        <p:sp>
          <p:nvSpPr>
            <p:cNvPr id="23641" name="Rectangle 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42" name="Line 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3" name="Line 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4" name="Line 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56" name="Group 8"/>
          <p:cNvGrpSpPr>
            <a:grpSpLocks/>
          </p:cNvGrpSpPr>
          <p:nvPr/>
        </p:nvGrpSpPr>
        <p:grpSpPr bwMode="auto">
          <a:xfrm>
            <a:off x="4367662" y="2524125"/>
            <a:ext cx="1320456" cy="1219200"/>
            <a:chOff x="1344" y="1056"/>
            <a:chExt cx="624" cy="768"/>
          </a:xfrm>
        </p:grpSpPr>
        <p:sp>
          <p:nvSpPr>
            <p:cNvPr id="23637" name="Rectangle 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38" name="Line 1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9" name="Line 1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0" name="Line 1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57" name="Group 13"/>
          <p:cNvGrpSpPr>
            <a:grpSpLocks/>
          </p:cNvGrpSpPr>
          <p:nvPr/>
        </p:nvGrpSpPr>
        <p:grpSpPr bwMode="auto">
          <a:xfrm>
            <a:off x="7110148" y="2524125"/>
            <a:ext cx="1320456" cy="1219200"/>
            <a:chOff x="1344" y="1056"/>
            <a:chExt cx="624" cy="768"/>
          </a:xfrm>
        </p:grpSpPr>
        <p:sp>
          <p:nvSpPr>
            <p:cNvPr id="23633" name="Rectangle 1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34" name="Line 1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5" name="Line 1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6" name="Line 1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58" name="Group 18"/>
          <p:cNvGrpSpPr>
            <a:grpSpLocks/>
          </p:cNvGrpSpPr>
          <p:nvPr/>
        </p:nvGrpSpPr>
        <p:grpSpPr bwMode="auto">
          <a:xfrm>
            <a:off x="9852634" y="2524125"/>
            <a:ext cx="1320456" cy="1219200"/>
            <a:chOff x="1344" y="1056"/>
            <a:chExt cx="624" cy="768"/>
          </a:xfrm>
        </p:grpSpPr>
        <p:sp>
          <p:nvSpPr>
            <p:cNvPr id="23629" name="Rectangle 1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30" name="Line 2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1" name="Line 2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2" name="Line 2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59" name="Group 23"/>
          <p:cNvGrpSpPr>
            <a:grpSpLocks/>
          </p:cNvGrpSpPr>
          <p:nvPr/>
        </p:nvGrpSpPr>
        <p:grpSpPr bwMode="auto">
          <a:xfrm>
            <a:off x="9852634" y="4352925"/>
            <a:ext cx="1320456" cy="1219200"/>
            <a:chOff x="1344" y="1056"/>
            <a:chExt cx="624" cy="768"/>
          </a:xfrm>
        </p:grpSpPr>
        <p:sp>
          <p:nvSpPr>
            <p:cNvPr id="23625" name="Rectangle 2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26" name="Line 2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7" name="Line 2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8" name="Line 2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60" name="Group 28"/>
          <p:cNvGrpSpPr>
            <a:grpSpLocks/>
          </p:cNvGrpSpPr>
          <p:nvPr/>
        </p:nvGrpSpPr>
        <p:grpSpPr bwMode="auto">
          <a:xfrm>
            <a:off x="7110148" y="4352925"/>
            <a:ext cx="1320456" cy="1219200"/>
            <a:chOff x="1344" y="1056"/>
            <a:chExt cx="624" cy="768"/>
          </a:xfrm>
        </p:grpSpPr>
        <p:sp>
          <p:nvSpPr>
            <p:cNvPr id="23621" name="Rectangle 2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22" name="Line 3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3" name="Line 3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4" name="Line 3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61" name="Group 33"/>
          <p:cNvGrpSpPr>
            <a:grpSpLocks/>
          </p:cNvGrpSpPr>
          <p:nvPr/>
        </p:nvGrpSpPr>
        <p:grpSpPr bwMode="auto">
          <a:xfrm>
            <a:off x="4469236" y="4352925"/>
            <a:ext cx="1320456" cy="1219200"/>
            <a:chOff x="1344" y="1056"/>
            <a:chExt cx="624" cy="768"/>
          </a:xfrm>
        </p:grpSpPr>
        <p:sp>
          <p:nvSpPr>
            <p:cNvPr id="23617" name="Rectangle 3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18" name="Line 3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9" name="Line 3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0" name="Line 3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62" name="Group 38"/>
          <p:cNvGrpSpPr>
            <a:grpSpLocks/>
          </p:cNvGrpSpPr>
          <p:nvPr/>
        </p:nvGrpSpPr>
        <p:grpSpPr bwMode="auto">
          <a:xfrm>
            <a:off x="1726750" y="4352925"/>
            <a:ext cx="1320456" cy="1219200"/>
            <a:chOff x="1344" y="1056"/>
            <a:chExt cx="624" cy="768"/>
          </a:xfrm>
        </p:grpSpPr>
        <p:sp>
          <p:nvSpPr>
            <p:cNvPr id="23613" name="Rectangle 3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14" name="Line 4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5" name="Line 4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6" name="Line 4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563" name="Text Box 43"/>
          <p:cNvSpPr txBox="1">
            <a:spLocks noChangeArrowheads="1"/>
          </p:cNvSpPr>
          <p:nvPr/>
        </p:nvSpPr>
        <p:spPr bwMode="auto">
          <a:xfrm>
            <a:off x="1807162" y="21034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0</a:t>
            </a:r>
          </a:p>
        </p:txBody>
      </p:sp>
      <p:sp>
        <p:nvSpPr>
          <p:cNvPr id="23564" name="Text Box 44"/>
          <p:cNvSpPr txBox="1">
            <a:spLocks noChangeArrowheads="1"/>
          </p:cNvSpPr>
          <p:nvPr/>
        </p:nvSpPr>
        <p:spPr bwMode="auto">
          <a:xfrm>
            <a:off x="4346501" y="21034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a:t>
            </a:r>
          </a:p>
        </p:txBody>
      </p:sp>
      <p:sp>
        <p:nvSpPr>
          <p:cNvPr id="23565" name="Text Box 45"/>
          <p:cNvSpPr txBox="1">
            <a:spLocks noChangeArrowheads="1"/>
          </p:cNvSpPr>
          <p:nvPr/>
        </p:nvSpPr>
        <p:spPr bwMode="auto">
          <a:xfrm>
            <a:off x="6987413" y="21034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2</a:t>
            </a:r>
          </a:p>
        </p:txBody>
      </p:sp>
      <p:sp>
        <p:nvSpPr>
          <p:cNvPr id="23566" name="Text Box 46"/>
          <p:cNvSpPr txBox="1">
            <a:spLocks noChangeArrowheads="1"/>
          </p:cNvSpPr>
          <p:nvPr/>
        </p:nvSpPr>
        <p:spPr bwMode="auto">
          <a:xfrm>
            <a:off x="9831472" y="21034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3567" name="Text Box 47"/>
          <p:cNvSpPr txBox="1">
            <a:spLocks noChangeArrowheads="1"/>
          </p:cNvSpPr>
          <p:nvPr/>
        </p:nvSpPr>
        <p:spPr bwMode="auto">
          <a:xfrm>
            <a:off x="1625176" y="39719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3568" name="Text Box 48"/>
          <p:cNvSpPr txBox="1">
            <a:spLocks noChangeArrowheads="1"/>
          </p:cNvSpPr>
          <p:nvPr/>
        </p:nvSpPr>
        <p:spPr bwMode="auto">
          <a:xfrm>
            <a:off x="4346501" y="39322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3569" name="Text Box 49"/>
          <p:cNvSpPr txBox="1">
            <a:spLocks noChangeArrowheads="1"/>
          </p:cNvSpPr>
          <p:nvPr/>
        </p:nvSpPr>
        <p:spPr bwMode="auto">
          <a:xfrm>
            <a:off x="7088987" y="393223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3570" name="Text Box 50"/>
          <p:cNvSpPr txBox="1">
            <a:spLocks noChangeArrowheads="1"/>
          </p:cNvSpPr>
          <p:nvPr/>
        </p:nvSpPr>
        <p:spPr bwMode="auto">
          <a:xfrm>
            <a:off x="9729899" y="3932238"/>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15</a:t>
            </a:r>
          </a:p>
        </p:txBody>
      </p:sp>
      <p:grpSp>
        <p:nvGrpSpPr>
          <p:cNvPr id="23571" name="Group 51"/>
          <p:cNvGrpSpPr>
            <a:grpSpLocks/>
          </p:cNvGrpSpPr>
          <p:nvPr/>
        </p:nvGrpSpPr>
        <p:grpSpPr bwMode="auto">
          <a:xfrm>
            <a:off x="1015735" y="2524125"/>
            <a:ext cx="711015" cy="1219200"/>
            <a:chOff x="1344" y="1056"/>
            <a:chExt cx="624" cy="768"/>
          </a:xfrm>
        </p:grpSpPr>
        <p:sp>
          <p:nvSpPr>
            <p:cNvPr id="23609" name="Rectangle 5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10" name="Line 5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1" name="Line 5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2" name="Line 5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2" name="Group 56"/>
          <p:cNvGrpSpPr>
            <a:grpSpLocks/>
          </p:cNvGrpSpPr>
          <p:nvPr/>
        </p:nvGrpSpPr>
        <p:grpSpPr bwMode="auto">
          <a:xfrm>
            <a:off x="3656647" y="2524125"/>
            <a:ext cx="711015" cy="1219200"/>
            <a:chOff x="1344" y="1056"/>
            <a:chExt cx="624" cy="768"/>
          </a:xfrm>
        </p:grpSpPr>
        <p:sp>
          <p:nvSpPr>
            <p:cNvPr id="23605" name="Rectangle 5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06" name="Line 5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7" name="Line 5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8" name="Line 6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3" name="Group 61"/>
          <p:cNvGrpSpPr>
            <a:grpSpLocks/>
          </p:cNvGrpSpPr>
          <p:nvPr/>
        </p:nvGrpSpPr>
        <p:grpSpPr bwMode="auto">
          <a:xfrm>
            <a:off x="6399133" y="2524125"/>
            <a:ext cx="711015" cy="1219200"/>
            <a:chOff x="1344" y="1056"/>
            <a:chExt cx="624" cy="768"/>
          </a:xfrm>
        </p:grpSpPr>
        <p:sp>
          <p:nvSpPr>
            <p:cNvPr id="23601" name="Rectangle 6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02" name="Line 6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3" name="Line 6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4" name="Line 6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4" name="Group 66"/>
          <p:cNvGrpSpPr>
            <a:grpSpLocks/>
          </p:cNvGrpSpPr>
          <p:nvPr/>
        </p:nvGrpSpPr>
        <p:grpSpPr bwMode="auto">
          <a:xfrm>
            <a:off x="9141619" y="2524125"/>
            <a:ext cx="711015" cy="1219200"/>
            <a:chOff x="1344" y="1056"/>
            <a:chExt cx="624" cy="768"/>
          </a:xfrm>
        </p:grpSpPr>
        <p:sp>
          <p:nvSpPr>
            <p:cNvPr id="23597" name="Rectangle 6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98" name="Line 6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9" name="Line 6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0" name="Line 7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5" name="Group 71"/>
          <p:cNvGrpSpPr>
            <a:grpSpLocks/>
          </p:cNvGrpSpPr>
          <p:nvPr/>
        </p:nvGrpSpPr>
        <p:grpSpPr bwMode="auto">
          <a:xfrm>
            <a:off x="1015735" y="4352925"/>
            <a:ext cx="711015" cy="1219200"/>
            <a:chOff x="1344" y="1056"/>
            <a:chExt cx="624" cy="768"/>
          </a:xfrm>
        </p:grpSpPr>
        <p:sp>
          <p:nvSpPr>
            <p:cNvPr id="23593" name="Rectangle 7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94" name="Line 7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5" name="Line 7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6" name="Line 7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6" name="Group 76"/>
          <p:cNvGrpSpPr>
            <a:grpSpLocks/>
          </p:cNvGrpSpPr>
          <p:nvPr/>
        </p:nvGrpSpPr>
        <p:grpSpPr bwMode="auto">
          <a:xfrm>
            <a:off x="3758221" y="4352925"/>
            <a:ext cx="711015" cy="1219200"/>
            <a:chOff x="1344" y="1056"/>
            <a:chExt cx="624" cy="768"/>
          </a:xfrm>
        </p:grpSpPr>
        <p:sp>
          <p:nvSpPr>
            <p:cNvPr id="23589" name="Rectangle 7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90" name="Line 7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1" name="Line 7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2" name="Line 8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7" name="Group 81"/>
          <p:cNvGrpSpPr>
            <a:grpSpLocks/>
          </p:cNvGrpSpPr>
          <p:nvPr/>
        </p:nvGrpSpPr>
        <p:grpSpPr bwMode="auto">
          <a:xfrm>
            <a:off x="6399133" y="4352925"/>
            <a:ext cx="711015" cy="1219200"/>
            <a:chOff x="1344" y="1056"/>
            <a:chExt cx="624" cy="768"/>
          </a:xfrm>
        </p:grpSpPr>
        <p:sp>
          <p:nvSpPr>
            <p:cNvPr id="23585" name="Rectangle 8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6" name="Line 8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7" name="Line 8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8" name="Line 8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8" name="Group 86"/>
          <p:cNvGrpSpPr>
            <a:grpSpLocks/>
          </p:cNvGrpSpPr>
          <p:nvPr/>
        </p:nvGrpSpPr>
        <p:grpSpPr bwMode="auto">
          <a:xfrm>
            <a:off x="9141619" y="4352925"/>
            <a:ext cx="711015" cy="1219200"/>
            <a:chOff x="1344" y="1056"/>
            <a:chExt cx="624" cy="768"/>
          </a:xfrm>
        </p:grpSpPr>
        <p:sp>
          <p:nvSpPr>
            <p:cNvPr id="23581" name="Rectangle 8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582" name="Line 8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3" name="Line 8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4" name="Line 9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3579" name="Rectangle 91"/>
          <p:cNvSpPr>
            <a:spLocks noGrp="1" noChangeArrowheads="1"/>
          </p:cNvSpPr>
          <p:nvPr>
            <p:ph type="body" idx="1"/>
          </p:nvPr>
        </p:nvSpPr>
        <p:spPr>
          <a:xfrm>
            <a:off x="711015" y="1036638"/>
            <a:ext cx="11953937" cy="768350"/>
          </a:xfrm>
        </p:spPr>
        <p:txBody>
          <a:bodyPr>
            <a:normAutofit fontScale="92500" lnSpcReduction="20000"/>
          </a:bodyPr>
          <a:lstStyle/>
          <a:p>
            <a:r>
              <a:rPr lang="en-US" sz="2800" smtClean="0"/>
              <a:t>Consider the main memory word reference string</a:t>
            </a:r>
          </a:p>
          <a:p>
            <a:pPr lvl="1" algn="ctr">
              <a:buFont typeface="Monotype Sorts"/>
              <a:buNone/>
            </a:pPr>
            <a:r>
              <a:rPr lang="en-US" sz="2400" smtClean="0"/>
              <a:t>                          0   1   2   3   4   3   4   15</a:t>
            </a:r>
          </a:p>
        </p:txBody>
      </p:sp>
      <p:sp>
        <p:nvSpPr>
          <p:cNvPr id="23580" name="Text Box 92"/>
          <p:cNvSpPr txBox="1">
            <a:spLocks noChangeArrowheads="1"/>
          </p:cNvSpPr>
          <p:nvPr/>
        </p:nvSpPr>
        <p:spPr bwMode="auto">
          <a:xfrm>
            <a:off x="609441" y="1417639"/>
            <a:ext cx="4570809"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Start with an empty cache - all blocks initially marked as not valid</a:t>
            </a:r>
          </a:p>
        </p:txBody>
      </p:sp>
    </p:spTree>
    <p:extLst>
      <p:ext uri="{BB962C8B-B14F-4D97-AF65-F5344CB8AC3E}">
        <p14:creationId xmlns:p14="http://schemas.microsoft.com/office/powerpoint/2010/main" val="388682672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Direct Mapped Cache</a:t>
            </a:r>
          </a:p>
        </p:txBody>
      </p:sp>
      <p:grpSp>
        <p:nvGrpSpPr>
          <p:cNvPr id="24579" name="Group 3"/>
          <p:cNvGrpSpPr>
            <a:grpSpLocks/>
          </p:cNvGrpSpPr>
          <p:nvPr/>
        </p:nvGrpSpPr>
        <p:grpSpPr bwMode="auto">
          <a:xfrm>
            <a:off x="1726750" y="2617788"/>
            <a:ext cx="1320456" cy="1219200"/>
            <a:chOff x="1344" y="1056"/>
            <a:chExt cx="624" cy="768"/>
          </a:xfrm>
        </p:grpSpPr>
        <p:sp>
          <p:nvSpPr>
            <p:cNvPr id="24695" name="Rectangle 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96" name="Line 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97" name="Line 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98" name="Line 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0" name="Group 8"/>
          <p:cNvGrpSpPr>
            <a:grpSpLocks/>
          </p:cNvGrpSpPr>
          <p:nvPr/>
        </p:nvGrpSpPr>
        <p:grpSpPr bwMode="auto">
          <a:xfrm>
            <a:off x="4367662" y="2617788"/>
            <a:ext cx="1320456" cy="1219200"/>
            <a:chOff x="1344" y="1056"/>
            <a:chExt cx="624" cy="768"/>
          </a:xfrm>
        </p:grpSpPr>
        <p:sp>
          <p:nvSpPr>
            <p:cNvPr id="24691" name="Rectangle 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92" name="Line 1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93" name="Line 1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94" name="Line 1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1" name="Group 13"/>
          <p:cNvGrpSpPr>
            <a:grpSpLocks/>
          </p:cNvGrpSpPr>
          <p:nvPr/>
        </p:nvGrpSpPr>
        <p:grpSpPr bwMode="auto">
          <a:xfrm>
            <a:off x="7110148" y="2617788"/>
            <a:ext cx="1320456" cy="1219200"/>
            <a:chOff x="1344" y="1056"/>
            <a:chExt cx="624" cy="768"/>
          </a:xfrm>
        </p:grpSpPr>
        <p:sp>
          <p:nvSpPr>
            <p:cNvPr id="24687" name="Rectangle 1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88" name="Line 1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89" name="Line 1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90" name="Line 1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2" name="Group 18"/>
          <p:cNvGrpSpPr>
            <a:grpSpLocks/>
          </p:cNvGrpSpPr>
          <p:nvPr/>
        </p:nvGrpSpPr>
        <p:grpSpPr bwMode="auto">
          <a:xfrm>
            <a:off x="9852634" y="2617788"/>
            <a:ext cx="1320456" cy="1219200"/>
            <a:chOff x="1344" y="1056"/>
            <a:chExt cx="624" cy="768"/>
          </a:xfrm>
        </p:grpSpPr>
        <p:sp>
          <p:nvSpPr>
            <p:cNvPr id="24683" name="Rectangle 1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84" name="Line 2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85" name="Line 2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86" name="Line 2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3" name="Group 23"/>
          <p:cNvGrpSpPr>
            <a:grpSpLocks/>
          </p:cNvGrpSpPr>
          <p:nvPr/>
        </p:nvGrpSpPr>
        <p:grpSpPr bwMode="auto">
          <a:xfrm>
            <a:off x="9852634" y="4446588"/>
            <a:ext cx="1320456" cy="1219200"/>
            <a:chOff x="1344" y="1056"/>
            <a:chExt cx="624" cy="768"/>
          </a:xfrm>
        </p:grpSpPr>
        <p:sp>
          <p:nvSpPr>
            <p:cNvPr id="24679" name="Rectangle 2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80" name="Line 2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81" name="Line 2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82" name="Line 2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4" name="Group 28"/>
          <p:cNvGrpSpPr>
            <a:grpSpLocks/>
          </p:cNvGrpSpPr>
          <p:nvPr/>
        </p:nvGrpSpPr>
        <p:grpSpPr bwMode="auto">
          <a:xfrm>
            <a:off x="7110148" y="4446588"/>
            <a:ext cx="1320456" cy="1219200"/>
            <a:chOff x="1344" y="1056"/>
            <a:chExt cx="624" cy="768"/>
          </a:xfrm>
        </p:grpSpPr>
        <p:sp>
          <p:nvSpPr>
            <p:cNvPr id="24675" name="Rectangle 2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76" name="Line 3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77" name="Line 3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78" name="Line 3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5" name="Group 33"/>
          <p:cNvGrpSpPr>
            <a:grpSpLocks/>
          </p:cNvGrpSpPr>
          <p:nvPr/>
        </p:nvGrpSpPr>
        <p:grpSpPr bwMode="auto">
          <a:xfrm>
            <a:off x="4469236" y="4446588"/>
            <a:ext cx="1320456" cy="1219200"/>
            <a:chOff x="1344" y="1056"/>
            <a:chExt cx="624" cy="768"/>
          </a:xfrm>
        </p:grpSpPr>
        <p:sp>
          <p:nvSpPr>
            <p:cNvPr id="24671" name="Rectangle 34"/>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72" name="Line 35"/>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73" name="Line 36"/>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74" name="Line 37"/>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86" name="Group 38"/>
          <p:cNvGrpSpPr>
            <a:grpSpLocks/>
          </p:cNvGrpSpPr>
          <p:nvPr/>
        </p:nvGrpSpPr>
        <p:grpSpPr bwMode="auto">
          <a:xfrm>
            <a:off x="1726750" y="4446588"/>
            <a:ext cx="1320456" cy="1219200"/>
            <a:chOff x="1344" y="1056"/>
            <a:chExt cx="624" cy="768"/>
          </a:xfrm>
        </p:grpSpPr>
        <p:sp>
          <p:nvSpPr>
            <p:cNvPr id="24667" name="Rectangle 39"/>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68" name="Line 40"/>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69" name="Line 41"/>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70" name="Line 42"/>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587" name="Text Box 43"/>
          <p:cNvSpPr txBox="1">
            <a:spLocks noChangeArrowheads="1"/>
          </p:cNvSpPr>
          <p:nvPr/>
        </p:nvSpPr>
        <p:spPr bwMode="auto">
          <a:xfrm>
            <a:off x="1807162" y="21971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0</a:t>
            </a:r>
          </a:p>
        </p:txBody>
      </p:sp>
      <p:sp>
        <p:nvSpPr>
          <p:cNvPr id="24588" name="Text Box 44"/>
          <p:cNvSpPr txBox="1">
            <a:spLocks noChangeArrowheads="1"/>
          </p:cNvSpPr>
          <p:nvPr/>
        </p:nvSpPr>
        <p:spPr bwMode="auto">
          <a:xfrm>
            <a:off x="4346501" y="21971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a:t>
            </a:r>
          </a:p>
        </p:txBody>
      </p:sp>
      <p:sp>
        <p:nvSpPr>
          <p:cNvPr id="24589" name="Text Box 45"/>
          <p:cNvSpPr txBox="1">
            <a:spLocks noChangeArrowheads="1"/>
          </p:cNvSpPr>
          <p:nvPr/>
        </p:nvSpPr>
        <p:spPr bwMode="auto">
          <a:xfrm>
            <a:off x="6987413" y="21971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2</a:t>
            </a:r>
          </a:p>
        </p:txBody>
      </p:sp>
      <p:sp>
        <p:nvSpPr>
          <p:cNvPr id="24590" name="Text Box 46"/>
          <p:cNvSpPr txBox="1">
            <a:spLocks noChangeArrowheads="1"/>
          </p:cNvSpPr>
          <p:nvPr/>
        </p:nvSpPr>
        <p:spPr bwMode="auto">
          <a:xfrm>
            <a:off x="9831472" y="21971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4591" name="Text Box 47"/>
          <p:cNvSpPr txBox="1">
            <a:spLocks noChangeArrowheads="1"/>
          </p:cNvSpPr>
          <p:nvPr/>
        </p:nvSpPr>
        <p:spPr bwMode="auto">
          <a:xfrm>
            <a:off x="1625176" y="406558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4592" name="Text Box 48"/>
          <p:cNvSpPr txBox="1">
            <a:spLocks noChangeArrowheads="1"/>
          </p:cNvSpPr>
          <p:nvPr/>
        </p:nvSpPr>
        <p:spPr bwMode="auto">
          <a:xfrm>
            <a:off x="4346501" y="4025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4593" name="Text Box 49"/>
          <p:cNvSpPr txBox="1">
            <a:spLocks noChangeArrowheads="1"/>
          </p:cNvSpPr>
          <p:nvPr/>
        </p:nvSpPr>
        <p:spPr bwMode="auto">
          <a:xfrm>
            <a:off x="7088987" y="4025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4594" name="Text Box 50"/>
          <p:cNvSpPr txBox="1">
            <a:spLocks noChangeArrowheads="1"/>
          </p:cNvSpPr>
          <p:nvPr/>
        </p:nvSpPr>
        <p:spPr bwMode="auto">
          <a:xfrm>
            <a:off x="9729899" y="4025901"/>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15</a:t>
            </a:r>
          </a:p>
        </p:txBody>
      </p:sp>
      <p:grpSp>
        <p:nvGrpSpPr>
          <p:cNvPr id="24595" name="Group 51"/>
          <p:cNvGrpSpPr>
            <a:grpSpLocks/>
          </p:cNvGrpSpPr>
          <p:nvPr/>
        </p:nvGrpSpPr>
        <p:grpSpPr bwMode="auto">
          <a:xfrm>
            <a:off x="1015735" y="2617788"/>
            <a:ext cx="711015" cy="1219200"/>
            <a:chOff x="1344" y="1056"/>
            <a:chExt cx="624" cy="768"/>
          </a:xfrm>
        </p:grpSpPr>
        <p:sp>
          <p:nvSpPr>
            <p:cNvPr id="24663" name="Rectangle 5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64" name="Line 5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65" name="Line 5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66" name="Line 5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96" name="Group 56"/>
          <p:cNvGrpSpPr>
            <a:grpSpLocks/>
          </p:cNvGrpSpPr>
          <p:nvPr/>
        </p:nvGrpSpPr>
        <p:grpSpPr bwMode="auto">
          <a:xfrm>
            <a:off x="3656647" y="2617788"/>
            <a:ext cx="711015" cy="1219200"/>
            <a:chOff x="1344" y="1056"/>
            <a:chExt cx="624" cy="768"/>
          </a:xfrm>
        </p:grpSpPr>
        <p:sp>
          <p:nvSpPr>
            <p:cNvPr id="24659" name="Rectangle 5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60" name="Line 5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61" name="Line 5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62" name="Line 6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97" name="Group 61"/>
          <p:cNvGrpSpPr>
            <a:grpSpLocks/>
          </p:cNvGrpSpPr>
          <p:nvPr/>
        </p:nvGrpSpPr>
        <p:grpSpPr bwMode="auto">
          <a:xfrm>
            <a:off x="6399133" y="2617788"/>
            <a:ext cx="711015" cy="1219200"/>
            <a:chOff x="1344" y="1056"/>
            <a:chExt cx="624" cy="768"/>
          </a:xfrm>
        </p:grpSpPr>
        <p:sp>
          <p:nvSpPr>
            <p:cNvPr id="24655" name="Rectangle 6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56" name="Line 6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57" name="Line 6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58" name="Line 6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98" name="Group 66"/>
          <p:cNvGrpSpPr>
            <a:grpSpLocks/>
          </p:cNvGrpSpPr>
          <p:nvPr/>
        </p:nvGrpSpPr>
        <p:grpSpPr bwMode="auto">
          <a:xfrm>
            <a:off x="9141619" y="2617788"/>
            <a:ext cx="711015" cy="1219200"/>
            <a:chOff x="1344" y="1056"/>
            <a:chExt cx="624" cy="768"/>
          </a:xfrm>
        </p:grpSpPr>
        <p:sp>
          <p:nvSpPr>
            <p:cNvPr id="24651" name="Rectangle 6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52" name="Line 6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53" name="Line 6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54" name="Line 7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99" name="Group 71"/>
          <p:cNvGrpSpPr>
            <a:grpSpLocks/>
          </p:cNvGrpSpPr>
          <p:nvPr/>
        </p:nvGrpSpPr>
        <p:grpSpPr bwMode="auto">
          <a:xfrm>
            <a:off x="1015735" y="4446588"/>
            <a:ext cx="711015" cy="1219200"/>
            <a:chOff x="1344" y="1056"/>
            <a:chExt cx="624" cy="768"/>
          </a:xfrm>
        </p:grpSpPr>
        <p:sp>
          <p:nvSpPr>
            <p:cNvPr id="24647" name="Rectangle 7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48" name="Line 7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9" name="Line 7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50" name="Line 7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600" name="Group 76"/>
          <p:cNvGrpSpPr>
            <a:grpSpLocks/>
          </p:cNvGrpSpPr>
          <p:nvPr/>
        </p:nvGrpSpPr>
        <p:grpSpPr bwMode="auto">
          <a:xfrm>
            <a:off x="3758221" y="4446588"/>
            <a:ext cx="711015" cy="1219200"/>
            <a:chOff x="1344" y="1056"/>
            <a:chExt cx="624" cy="768"/>
          </a:xfrm>
        </p:grpSpPr>
        <p:sp>
          <p:nvSpPr>
            <p:cNvPr id="24643" name="Rectangle 7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44" name="Line 7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5" name="Line 7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6" name="Line 8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601" name="Group 81"/>
          <p:cNvGrpSpPr>
            <a:grpSpLocks/>
          </p:cNvGrpSpPr>
          <p:nvPr/>
        </p:nvGrpSpPr>
        <p:grpSpPr bwMode="auto">
          <a:xfrm>
            <a:off x="6399133" y="4446588"/>
            <a:ext cx="711015" cy="1219200"/>
            <a:chOff x="1344" y="1056"/>
            <a:chExt cx="624" cy="768"/>
          </a:xfrm>
        </p:grpSpPr>
        <p:sp>
          <p:nvSpPr>
            <p:cNvPr id="24639" name="Rectangle 82"/>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40" name="Line 83"/>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1" name="Line 84"/>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2" name="Line 85"/>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602" name="Group 86"/>
          <p:cNvGrpSpPr>
            <a:grpSpLocks/>
          </p:cNvGrpSpPr>
          <p:nvPr/>
        </p:nvGrpSpPr>
        <p:grpSpPr bwMode="auto">
          <a:xfrm>
            <a:off x="9141619" y="4446588"/>
            <a:ext cx="711015" cy="1219200"/>
            <a:chOff x="1344" y="1056"/>
            <a:chExt cx="624" cy="768"/>
          </a:xfrm>
        </p:grpSpPr>
        <p:sp>
          <p:nvSpPr>
            <p:cNvPr id="24635" name="Rectangle 87"/>
            <p:cNvSpPr>
              <a:spLocks noChangeArrowheads="1"/>
            </p:cNvSpPr>
            <p:nvPr/>
          </p:nvSpPr>
          <p:spPr bwMode="auto">
            <a:xfrm>
              <a:off x="1344" y="1056"/>
              <a:ext cx="624" cy="7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636" name="Line 88"/>
            <p:cNvSpPr>
              <a:spLocks noChangeShapeType="1"/>
            </p:cNvSpPr>
            <p:nvPr/>
          </p:nvSpPr>
          <p:spPr bwMode="auto">
            <a:xfrm>
              <a:off x="1344"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7" name="Line 89"/>
            <p:cNvSpPr>
              <a:spLocks noChangeShapeType="1"/>
            </p:cNvSpPr>
            <p:nvPr/>
          </p:nvSpPr>
          <p:spPr bwMode="auto">
            <a:xfrm>
              <a:off x="1344" y="124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8" name="Line 90"/>
            <p:cNvSpPr>
              <a:spLocks noChangeShapeType="1"/>
            </p:cNvSpPr>
            <p:nvPr/>
          </p:nvSpPr>
          <p:spPr bwMode="auto">
            <a:xfrm>
              <a:off x="1344" y="1632"/>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603" name="Rectangle 91"/>
          <p:cNvSpPr>
            <a:spLocks noGrp="1" noChangeArrowheads="1"/>
          </p:cNvSpPr>
          <p:nvPr>
            <p:ph type="body" idx="1"/>
          </p:nvPr>
        </p:nvSpPr>
        <p:spPr>
          <a:xfrm>
            <a:off x="711015" y="1130300"/>
            <a:ext cx="11477810" cy="812800"/>
          </a:xfrm>
        </p:spPr>
        <p:txBody>
          <a:bodyPr>
            <a:normAutofit lnSpcReduction="10000"/>
          </a:bodyPr>
          <a:lstStyle/>
          <a:p>
            <a:r>
              <a:rPr lang="en-US" sz="2400" smtClean="0"/>
              <a:t>Consider the main memory word reference string</a:t>
            </a:r>
          </a:p>
          <a:p>
            <a:pPr lvl="1" algn="ctr">
              <a:buFont typeface="Monotype Sorts"/>
              <a:buNone/>
            </a:pPr>
            <a:r>
              <a:rPr lang="en-US" sz="2000" smtClean="0"/>
              <a:t>                       0   1   2   3   4   3   4   15</a:t>
            </a:r>
          </a:p>
        </p:txBody>
      </p:sp>
      <p:sp>
        <p:nvSpPr>
          <p:cNvPr id="1596508" name="Text Box 92"/>
          <p:cNvSpPr txBox="1">
            <a:spLocks noChangeArrowheads="1"/>
          </p:cNvSpPr>
          <p:nvPr/>
        </p:nvSpPr>
        <p:spPr bwMode="auto">
          <a:xfrm>
            <a:off x="1096148" y="2617788"/>
            <a:ext cx="1903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(0</a:t>
            </a:r>
            <a:r>
              <a:rPr lang="en-US" dirty="0"/>
              <a:t>)</a:t>
            </a:r>
          </a:p>
        </p:txBody>
      </p:sp>
      <p:sp>
        <p:nvSpPr>
          <p:cNvPr id="1596509" name="Text Box 93"/>
          <p:cNvSpPr txBox="1">
            <a:spLocks noChangeArrowheads="1"/>
          </p:cNvSpPr>
          <p:nvPr/>
        </p:nvSpPr>
        <p:spPr bwMode="auto">
          <a:xfrm>
            <a:off x="6479545" y="2544763"/>
            <a:ext cx="1967205" cy="7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a:t>Mem</a:t>
            </a:r>
            <a:r>
              <a:rPr lang="en-US" dirty="0"/>
              <a:t>(0)</a:t>
            </a:r>
          </a:p>
          <a:p>
            <a:pPr>
              <a:lnSpc>
                <a:spcPct val="115000"/>
              </a:lnSpc>
            </a:pPr>
            <a:r>
              <a:rPr lang="en-US" dirty="0"/>
              <a:t>00   </a:t>
            </a:r>
            <a:r>
              <a:rPr lang="en-US" dirty="0" smtClean="0"/>
              <a:t>	 </a:t>
            </a:r>
            <a:r>
              <a:rPr lang="en-US" dirty="0" err="1"/>
              <a:t>Mem</a:t>
            </a:r>
            <a:r>
              <a:rPr lang="en-US" dirty="0"/>
              <a:t>(1)</a:t>
            </a:r>
          </a:p>
        </p:txBody>
      </p:sp>
      <p:sp>
        <p:nvSpPr>
          <p:cNvPr id="1596510" name="Text Box 94"/>
          <p:cNvSpPr txBox="1">
            <a:spLocks noChangeArrowheads="1"/>
          </p:cNvSpPr>
          <p:nvPr/>
        </p:nvSpPr>
        <p:spPr bwMode="auto">
          <a:xfrm>
            <a:off x="3635486" y="2578100"/>
            <a:ext cx="1967205" cy="41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a:t>Mem</a:t>
            </a:r>
            <a:r>
              <a:rPr lang="en-US" dirty="0"/>
              <a:t>(0)</a:t>
            </a:r>
          </a:p>
        </p:txBody>
      </p:sp>
      <p:sp>
        <p:nvSpPr>
          <p:cNvPr id="1596511" name="Text Box 95"/>
          <p:cNvSpPr txBox="1">
            <a:spLocks noChangeArrowheads="1"/>
          </p:cNvSpPr>
          <p:nvPr/>
        </p:nvSpPr>
        <p:spPr bwMode="auto">
          <a:xfrm>
            <a:off x="9222031" y="2578101"/>
            <a:ext cx="2031325" cy="104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smtClean="0"/>
              <a:t>Mem</a:t>
            </a:r>
            <a:r>
              <a:rPr lang="en-US" dirty="0" smtClean="0"/>
              <a:t>(0</a:t>
            </a:r>
            <a:r>
              <a:rPr lang="en-US" dirty="0"/>
              <a:t>)</a:t>
            </a:r>
          </a:p>
          <a:p>
            <a:pPr>
              <a:lnSpc>
                <a:spcPct val="115000"/>
              </a:lnSpc>
            </a:pPr>
            <a:r>
              <a:rPr lang="en-US" dirty="0"/>
              <a:t>00  </a:t>
            </a:r>
            <a:r>
              <a:rPr lang="en-US" dirty="0" smtClean="0"/>
              <a:t>	  </a:t>
            </a:r>
            <a:r>
              <a:rPr lang="en-US" dirty="0" err="1"/>
              <a:t>Mem</a:t>
            </a:r>
            <a:r>
              <a:rPr lang="en-US" dirty="0"/>
              <a:t>(1)</a:t>
            </a:r>
          </a:p>
          <a:p>
            <a:pPr>
              <a:lnSpc>
                <a:spcPct val="115000"/>
              </a:lnSpc>
            </a:pPr>
            <a:r>
              <a:rPr lang="en-US" dirty="0"/>
              <a:t>00   </a:t>
            </a:r>
            <a:r>
              <a:rPr lang="en-US" dirty="0" smtClean="0"/>
              <a:t>	 </a:t>
            </a:r>
            <a:r>
              <a:rPr lang="en-US" dirty="0" err="1"/>
              <a:t>Mem</a:t>
            </a:r>
            <a:r>
              <a:rPr lang="en-US" dirty="0"/>
              <a:t>(2)</a:t>
            </a:r>
          </a:p>
        </p:txBody>
      </p:sp>
      <p:sp>
        <p:nvSpPr>
          <p:cNvPr id="1596512" name="Text Box 96"/>
          <p:cNvSpPr txBox="1">
            <a:spLocks noChangeArrowheads="1"/>
          </p:cNvSpPr>
          <p:nvPr/>
        </p:nvSpPr>
        <p:spPr bwMode="auto">
          <a:xfrm>
            <a:off x="2111883" y="219710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596513" name="Text Box 97"/>
          <p:cNvSpPr txBox="1">
            <a:spLocks noChangeArrowheads="1"/>
          </p:cNvSpPr>
          <p:nvPr/>
        </p:nvSpPr>
        <p:spPr bwMode="auto">
          <a:xfrm>
            <a:off x="4651222" y="219710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596514" name="Text Box 98"/>
          <p:cNvSpPr txBox="1">
            <a:spLocks noChangeArrowheads="1"/>
          </p:cNvSpPr>
          <p:nvPr/>
        </p:nvSpPr>
        <p:spPr bwMode="auto">
          <a:xfrm>
            <a:off x="7393707" y="219710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596515" name="Text Box 99"/>
          <p:cNvSpPr txBox="1">
            <a:spLocks noChangeArrowheads="1"/>
          </p:cNvSpPr>
          <p:nvPr/>
        </p:nvSpPr>
        <p:spPr bwMode="auto">
          <a:xfrm>
            <a:off x="10237766" y="219710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596516" name="Text Box 100"/>
          <p:cNvSpPr txBox="1">
            <a:spLocks noChangeArrowheads="1"/>
          </p:cNvSpPr>
          <p:nvPr/>
        </p:nvSpPr>
        <p:spPr bwMode="auto">
          <a:xfrm>
            <a:off x="1908736" y="402590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596517" name="Text Box 101"/>
          <p:cNvSpPr txBox="1">
            <a:spLocks noChangeArrowheads="1"/>
          </p:cNvSpPr>
          <p:nvPr/>
        </p:nvSpPr>
        <p:spPr bwMode="auto">
          <a:xfrm>
            <a:off x="10237766" y="4025901"/>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596518" name="Text Box 102"/>
          <p:cNvSpPr txBox="1">
            <a:spLocks noChangeArrowheads="1"/>
          </p:cNvSpPr>
          <p:nvPr/>
        </p:nvSpPr>
        <p:spPr bwMode="auto">
          <a:xfrm>
            <a:off x="4651222" y="4025901"/>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hit</a:t>
            </a:r>
          </a:p>
        </p:txBody>
      </p:sp>
      <p:sp>
        <p:nvSpPr>
          <p:cNvPr id="1596519" name="Text Box 103"/>
          <p:cNvSpPr txBox="1">
            <a:spLocks noChangeArrowheads="1"/>
          </p:cNvSpPr>
          <p:nvPr/>
        </p:nvSpPr>
        <p:spPr bwMode="auto">
          <a:xfrm>
            <a:off x="7596854" y="4025901"/>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hit</a:t>
            </a:r>
          </a:p>
        </p:txBody>
      </p:sp>
      <p:sp>
        <p:nvSpPr>
          <p:cNvPr id="1596520" name="Text Box 104"/>
          <p:cNvSpPr txBox="1">
            <a:spLocks noChangeArrowheads="1"/>
          </p:cNvSpPr>
          <p:nvPr/>
        </p:nvSpPr>
        <p:spPr bwMode="auto">
          <a:xfrm>
            <a:off x="1096148" y="4406901"/>
            <a:ext cx="196720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smtClean="0"/>
              <a:t>Mem</a:t>
            </a:r>
            <a:r>
              <a:rPr lang="en-US" dirty="0" smtClean="0"/>
              <a:t>(0</a:t>
            </a:r>
            <a:r>
              <a:rPr lang="en-US" dirty="0"/>
              <a:t>)</a:t>
            </a:r>
          </a:p>
          <a:p>
            <a:pPr>
              <a:lnSpc>
                <a:spcPct val="115000"/>
              </a:lnSpc>
            </a:pPr>
            <a:r>
              <a:rPr lang="en-US" dirty="0"/>
              <a:t>00   </a:t>
            </a:r>
            <a:r>
              <a:rPr lang="en-US" dirty="0" smtClean="0"/>
              <a:t>	 </a:t>
            </a:r>
            <a:r>
              <a:rPr lang="en-US" dirty="0" err="1"/>
              <a:t>Mem</a:t>
            </a:r>
            <a:r>
              <a:rPr lang="en-US" dirty="0"/>
              <a:t>(1)</a:t>
            </a:r>
          </a:p>
          <a:p>
            <a:pPr>
              <a:lnSpc>
                <a:spcPct val="115000"/>
              </a:lnSpc>
            </a:pPr>
            <a:r>
              <a:rPr lang="en-US" dirty="0"/>
              <a:t>00   </a:t>
            </a:r>
            <a:r>
              <a:rPr lang="en-US" dirty="0" smtClean="0"/>
              <a:t>	 </a:t>
            </a:r>
            <a:r>
              <a:rPr lang="en-US" dirty="0" err="1"/>
              <a:t>Mem</a:t>
            </a:r>
            <a:r>
              <a:rPr lang="en-US" dirty="0"/>
              <a:t>(2)</a:t>
            </a:r>
          </a:p>
          <a:p>
            <a:pPr>
              <a:lnSpc>
                <a:spcPct val="115000"/>
              </a:lnSpc>
            </a:pPr>
            <a:r>
              <a:rPr lang="en-US" dirty="0"/>
              <a:t>00    </a:t>
            </a:r>
            <a:r>
              <a:rPr lang="en-US" dirty="0" smtClean="0"/>
              <a:t>	</a:t>
            </a:r>
            <a:r>
              <a:rPr lang="en-US" dirty="0" err="1" smtClean="0"/>
              <a:t>Mem</a:t>
            </a:r>
            <a:r>
              <a:rPr lang="en-US" dirty="0" smtClean="0"/>
              <a:t>(3</a:t>
            </a:r>
            <a:r>
              <a:rPr lang="en-US" dirty="0"/>
              <a:t>)</a:t>
            </a:r>
          </a:p>
        </p:txBody>
      </p:sp>
      <p:sp>
        <p:nvSpPr>
          <p:cNvPr id="1596521" name="Text Box 105"/>
          <p:cNvSpPr txBox="1">
            <a:spLocks noChangeArrowheads="1"/>
          </p:cNvSpPr>
          <p:nvPr/>
        </p:nvSpPr>
        <p:spPr bwMode="auto">
          <a:xfrm>
            <a:off x="3838633" y="4406901"/>
            <a:ext cx="190308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01    </a:t>
            </a:r>
            <a:r>
              <a:rPr lang="en-US" dirty="0" smtClean="0"/>
              <a:t>	</a:t>
            </a:r>
            <a:r>
              <a:rPr lang="en-US" dirty="0" err="1" smtClean="0"/>
              <a:t>Mem</a:t>
            </a:r>
            <a:r>
              <a:rPr lang="en-US" dirty="0" smtClean="0"/>
              <a:t>(4</a:t>
            </a:r>
            <a:r>
              <a:rPr lang="en-US" dirty="0"/>
              <a:t>)</a:t>
            </a:r>
          </a:p>
          <a:p>
            <a:pPr>
              <a:lnSpc>
                <a:spcPct val="115000"/>
              </a:lnSpc>
            </a:pPr>
            <a:r>
              <a:rPr lang="en-US" dirty="0"/>
              <a:t>00    </a:t>
            </a:r>
            <a:r>
              <a:rPr lang="en-US" dirty="0" smtClean="0"/>
              <a:t>	</a:t>
            </a:r>
            <a:r>
              <a:rPr lang="en-US" dirty="0" err="1" smtClean="0"/>
              <a:t>Mem</a:t>
            </a:r>
            <a:r>
              <a:rPr lang="en-US" dirty="0" smtClean="0"/>
              <a:t>(1</a:t>
            </a:r>
            <a:r>
              <a:rPr lang="en-US" dirty="0"/>
              <a:t>)</a:t>
            </a:r>
          </a:p>
          <a:p>
            <a:pPr>
              <a:lnSpc>
                <a:spcPct val="115000"/>
              </a:lnSpc>
            </a:pPr>
            <a:r>
              <a:rPr lang="en-US" dirty="0"/>
              <a:t>00    </a:t>
            </a:r>
            <a:r>
              <a:rPr lang="en-US" dirty="0" smtClean="0"/>
              <a:t>	</a:t>
            </a:r>
            <a:r>
              <a:rPr lang="en-US" dirty="0" err="1" smtClean="0"/>
              <a:t>Mem</a:t>
            </a:r>
            <a:r>
              <a:rPr lang="en-US" dirty="0" smtClean="0"/>
              <a:t>(2</a:t>
            </a:r>
            <a:r>
              <a:rPr lang="en-US" dirty="0"/>
              <a:t>)</a:t>
            </a:r>
          </a:p>
          <a:p>
            <a:pPr>
              <a:lnSpc>
                <a:spcPct val="115000"/>
              </a:lnSpc>
            </a:pPr>
            <a:r>
              <a:rPr lang="en-US" dirty="0"/>
              <a:t>00    </a:t>
            </a:r>
            <a:r>
              <a:rPr lang="en-US" dirty="0" smtClean="0"/>
              <a:t>	</a:t>
            </a:r>
            <a:r>
              <a:rPr lang="en-US" dirty="0" err="1" smtClean="0"/>
              <a:t>Mem</a:t>
            </a:r>
            <a:r>
              <a:rPr lang="en-US" dirty="0" smtClean="0"/>
              <a:t>(3</a:t>
            </a:r>
            <a:r>
              <a:rPr lang="en-US" dirty="0"/>
              <a:t>)</a:t>
            </a:r>
          </a:p>
        </p:txBody>
      </p:sp>
      <p:sp>
        <p:nvSpPr>
          <p:cNvPr id="1596522" name="Text Box 106"/>
          <p:cNvSpPr txBox="1">
            <a:spLocks noChangeArrowheads="1"/>
          </p:cNvSpPr>
          <p:nvPr/>
        </p:nvSpPr>
        <p:spPr bwMode="auto">
          <a:xfrm>
            <a:off x="6479545" y="4406901"/>
            <a:ext cx="196720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01    </a:t>
            </a:r>
            <a:r>
              <a:rPr lang="en-US" dirty="0" smtClean="0"/>
              <a:t>	</a:t>
            </a:r>
            <a:r>
              <a:rPr lang="en-US" dirty="0" err="1" smtClean="0"/>
              <a:t>Mem</a:t>
            </a:r>
            <a:r>
              <a:rPr lang="en-US" dirty="0" smtClean="0"/>
              <a:t>(4</a:t>
            </a:r>
            <a:r>
              <a:rPr lang="en-US" dirty="0"/>
              <a:t>)</a:t>
            </a:r>
          </a:p>
          <a:p>
            <a:pPr>
              <a:lnSpc>
                <a:spcPct val="115000"/>
              </a:lnSpc>
            </a:pPr>
            <a:r>
              <a:rPr lang="en-US" dirty="0"/>
              <a:t>00   </a:t>
            </a:r>
            <a:r>
              <a:rPr lang="en-US" dirty="0" smtClean="0"/>
              <a:t>	 </a:t>
            </a:r>
            <a:r>
              <a:rPr lang="en-US" dirty="0" err="1"/>
              <a:t>Mem</a:t>
            </a:r>
            <a:r>
              <a:rPr lang="en-US" dirty="0"/>
              <a:t>(1)</a:t>
            </a:r>
          </a:p>
          <a:p>
            <a:pPr>
              <a:lnSpc>
                <a:spcPct val="115000"/>
              </a:lnSpc>
            </a:pPr>
            <a:r>
              <a:rPr lang="en-US" dirty="0"/>
              <a:t>00   </a:t>
            </a:r>
            <a:r>
              <a:rPr lang="en-US" dirty="0" smtClean="0"/>
              <a:t>	 </a:t>
            </a:r>
            <a:r>
              <a:rPr lang="en-US" dirty="0" err="1"/>
              <a:t>Mem</a:t>
            </a:r>
            <a:r>
              <a:rPr lang="en-US" dirty="0"/>
              <a:t>(2)</a:t>
            </a:r>
          </a:p>
          <a:p>
            <a:pPr>
              <a:lnSpc>
                <a:spcPct val="115000"/>
              </a:lnSpc>
            </a:pPr>
            <a:r>
              <a:rPr lang="en-US" dirty="0"/>
              <a:t>00    </a:t>
            </a:r>
            <a:r>
              <a:rPr lang="en-US" dirty="0" smtClean="0"/>
              <a:t>	</a:t>
            </a:r>
            <a:r>
              <a:rPr lang="en-US" dirty="0" err="1" smtClean="0"/>
              <a:t>Mem</a:t>
            </a:r>
            <a:r>
              <a:rPr lang="en-US" dirty="0" smtClean="0"/>
              <a:t>(3</a:t>
            </a:r>
            <a:r>
              <a:rPr lang="en-US" dirty="0"/>
              <a:t>)</a:t>
            </a:r>
          </a:p>
        </p:txBody>
      </p:sp>
      <p:sp>
        <p:nvSpPr>
          <p:cNvPr id="1596523" name="Text Box 107"/>
          <p:cNvSpPr txBox="1">
            <a:spLocks noChangeArrowheads="1"/>
          </p:cNvSpPr>
          <p:nvPr/>
        </p:nvSpPr>
        <p:spPr bwMode="auto">
          <a:xfrm>
            <a:off x="9222031" y="4406901"/>
            <a:ext cx="20313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01  </a:t>
            </a:r>
            <a:r>
              <a:rPr lang="en-US" dirty="0" smtClean="0"/>
              <a:t>	  </a:t>
            </a:r>
            <a:r>
              <a:rPr lang="en-US" dirty="0" err="1"/>
              <a:t>Mem</a:t>
            </a:r>
            <a:r>
              <a:rPr lang="en-US" dirty="0"/>
              <a:t>(4)</a:t>
            </a:r>
          </a:p>
          <a:p>
            <a:pPr>
              <a:lnSpc>
                <a:spcPct val="115000"/>
              </a:lnSpc>
            </a:pPr>
            <a:r>
              <a:rPr lang="en-US" dirty="0"/>
              <a:t>00   </a:t>
            </a:r>
            <a:r>
              <a:rPr lang="en-US" dirty="0" smtClean="0"/>
              <a:t>	 </a:t>
            </a:r>
            <a:r>
              <a:rPr lang="en-US" dirty="0" err="1"/>
              <a:t>Mem</a:t>
            </a:r>
            <a:r>
              <a:rPr lang="en-US" dirty="0"/>
              <a:t>(1)</a:t>
            </a:r>
          </a:p>
          <a:p>
            <a:pPr>
              <a:lnSpc>
                <a:spcPct val="115000"/>
              </a:lnSpc>
            </a:pPr>
            <a:r>
              <a:rPr lang="en-US" dirty="0"/>
              <a:t>00  </a:t>
            </a:r>
            <a:r>
              <a:rPr lang="en-US" dirty="0" smtClean="0"/>
              <a:t>	  </a:t>
            </a:r>
            <a:r>
              <a:rPr lang="en-US" dirty="0" err="1"/>
              <a:t>Mem</a:t>
            </a:r>
            <a:r>
              <a:rPr lang="en-US" dirty="0"/>
              <a:t>(2)</a:t>
            </a:r>
          </a:p>
          <a:p>
            <a:pPr>
              <a:lnSpc>
                <a:spcPct val="115000"/>
              </a:lnSpc>
            </a:pPr>
            <a:r>
              <a:rPr lang="en-US" dirty="0"/>
              <a:t>00  </a:t>
            </a:r>
            <a:r>
              <a:rPr lang="en-US" dirty="0" smtClean="0"/>
              <a:t>	  </a:t>
            </a:r>
            <a:r>
              <a:rPr lang="en-US" dirty="0" err="1"/>
              <a:t>Mem</a:t>
            </a:r>
            <a:r>
              <a:rPr lang="en-US" dirty="0"/>
              <a:t>(3)</a:t>
            </a:r>
          </a:p>
        </p:txBody>
      </p:sp>
      <p:grpSp>
        <p:nvGrpSpPr>
          <p:cNvPr id="18" name="Group 108"/>
          <p:cNvGrpSpPr>
            <a:grpSpLocks/>
          </p:cNvGrpSpPr>
          <p:nvPr/>
        </p:nvGrpSpPr>
        <p:grpSpPr bwMode="auto">
          <a:xfrm>
            <a:off x="588280" y="4254500"/>
            <a:ext cx="2437765" cy="457200"/>
            <a:chOff x="278" y="2567"/>
            <a:chExt cx="1152" cy="288"/>
          </a:xfrm>
        </p:grpSpPr>
        <p:sp>
          <p:nvSpPr>
            <p:cNvPr id="24631" name="Line 109"/>
            <p:cNvSpPr>
              <a:spLocks noChangeShapeType="1"/>
            </p:cNvSpPr>
            <p:nvPr/>
          </p:nvSpPr>
          <p:spPr bwMode="auto">
            <a:xfrm>
              <a:off x="518" y="2711"/>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2" name="Line 110"/>
            <p:cNvSpPr>
              <a:spLocks noChangeShapeType="1"/>
            </p:cNvSpPr>
            <p:nvPr/>
          </p:nvSpPr>
          <p:spPr bwMode="auto">
            <a:xfrm>
              <a:off x="1190" y="2711"/>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33" name="Text Box 111"/>
            <p:cNvSpPr txBox="1">
              <a:spLocks noChangeArrowheads="1"/>
            </p:cNvSpPr>
            <p:nvPr/>
          </p:nvSpPr>
          <p:spPr bwMode="auto">
            <a:xfrm>
              <a:off x="278" y="2567"/>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01</a:t>
              </a:r>
            </a:p>
          </p:txBody>
        </p:sp>
        <p:sp>
          <p:nvSpPr>
            <p:cNvPr id="24634" name="Text Box 112"/>
            <p:cNvSpPr txBox="1">
              <a:spLocks noChangeArrowheads="1"/>
            </p:cNvSpPr>
            <p:nvPr/>
          </p:nvSpPr>
          <p:spPr bwMode="auto">
            <a:xfrm>
              <a:off x="1238" y="2567"/>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4</a:t>
              </a:r>
            </a:p>
          </p:txBody>
        </p:sp>
      </p:grpSp>
      <p:grpSp>
        <p:nvGrpSpPr>
          <p:cNvPr id="19" name="Group 113"/>
          <p:cNvGrpSpPr>
            <a:grpSpLocks/>
          </p:cNvGrpSpPr>
          <p:nvPr/>
        </p:nvGrpSpPr>
        <p:grpSpPr bwMode="auto">
          <a:xfrm>
            <a:off x="8633751" y="5451476"/>
            <a:ext cx="2877917" cy="446088"/>
            <a:chOff x="4118" y="3095"/>
            <a:chExt cx="1360" cy="281"/>
          </a:xfrm>
        </p:grpSpPr>
        <p:sp>
          <p:nvSpPr>
            <p:cNvPr id="24627" name="Line 114"/>
            <p:cNvSpPr>
              <a:spLocks noChangeShapeType="1"/>
            </p:cNvSpPr>
            <p:nvPr/>
          </p:nvSpPr>
          <p:spPr bwMode="auto">
            <a:xfrm>
              <a:off x="4358" y="3095"/>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8" name="Line 115"/>
            <p:cNvSpPr>
              <a:spLocks noChangeShapeType="1"/>
            </p:cNvSpPr>
            <p:nvPr/>
          </p:nvSpPr>
          <p:spPr bwMode="auto">
            <a:xfrm>
              <a:off x="5030" y="3095"/>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9" name="Text Box 116"/>
            <p:cNvSpPr txBox="1">
              <a:spLocks noChangeArrowheads="1"/>
            </p:cNvSpPr>
            <p:nvPr/>
          </p:nvSpPr>
          <p:spPr bwMode="auto">
            <a:xfrm>
              <a:off x="4118" y="3095"/>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11</a:t>
              </a:r>
            </a:p>
          </p:txBody>
        </p:sp>
        <p:sp>
          <p:nvSpPr>
            <p:cNvPr id="24630" name="Text Box 117"/>
            <p:cNvSpPr txBox="1">
              <a:spLocks noChangeArrowheads="1"/>
            </p:cNvSpPr>
            <p:nvPr/>
          </p:nvSpPr>
          <p:spPr bwMode="auto">
            <a:xfrm>
              <a:off x="5270" y="3143"/>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15</a:t>
              </a:r>
            </a:p>
          </p:txBody>
        </p:sp>
      </p:grpSp>
      <p:sp>
        <p:nvSpPr>
          <p:cNvPr id="1596535" name="Text Box 119"/>
          <p:cNvSpPr txBox="1">
            <a:spLocks noChangeArrowheads="1"/>
          </p:cNvSpPr>
          <p:nvPr/>
        </p:nvSpPr>
        <p:spPr bwMode="auto">
          <a:xfrm>
            <a:off x="3656647" y="2922589"/>
            <a:ext cx="1967205" cy="41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a:t>Mem</a:t>
            </a:r>
            <a:r>
              <a:rPr lang="en-US" dirty="0"/>
              <a:t>(1)</a:t>
            </a:r>
          </a:p>
        </p:txBody>
      </p:sp>
      <p:sp>
        <p:nvSpPr>
          <p:cNvPr id="1596536" name="Text Box 120"/>
          <p:cNvSpPr txBox="1">
            <a:spLocks noChangeArrowheads="1"/>
          </p:cNvSpPr>
          <p:nvPr/>
        </p:nvSpPr>
        <p:spPr bwMode="auto">
          <a:xfrm>
            <a:off x="6500706" y="3200400"/>
            <a:ext cx="2031325" cy="41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a:t>Mem</a:t>
            </a:r>
            <a:r>
              <a:rPr lang="en-US" dirty="0"/>
              <a:t>(2)</a:t>
            </a:r>
          </a:p>
        </p:txBody>
      </p:sp>
      <p:sp>
        <p:nvSpPr>
          <p:cNvPr id="1596537" name="Text Box 121"/>
          <p:cNvSpPr txBox="1">
            <a:spLocks noChangeArrowheads="1"/>
          </p:cNvSpPr>
          <p:nvPr/>
        </p:nvSpPr>
        <p:spPr bwMode="auto">
          <a:xfrm>
            <a:off x="9243192" y="3532189"/>
            <a:ext cx="2031325" cy="41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115000"/>
              </a:lnSpc>
            </a:pPr>
            <a:r>
              <a:rPr lang="en-US" dirty="0"/>
              <a:t>00  </a:t>
            </a:r>
            <a:r>
              <a:rPr lang="en-US" dirty="0" smtClean="0"/>
              <a:t>	 </a:t>
            </a:r>
            <a:r>
              <a:rPr lang="en-US" dirty="0" err="1"/>
              <a:t>Mem</a:t>
            </a:r>
            <a:r>
              <a:rPr lang="en-US" dirty="0"/>
              <a:t>(3)</a:t>
            </a:r>
          </a:p>
        </p:txBody>
      </p:sp>
      <p:sp>
        <p:nvSpPr>
          <p:cNvPr id="24625" name="Text Box 122"/>
          <p:cNvSpPr txBox="1">
            <a:spLocks noChangeArrowheads="1"/>
          </p:cNvSpPr>
          <p:nvPr/>
        </p:nvSpPr>
        <p:spPr bwMode="auto">
          <a:xfrm>
            <a:off x="609441" y="1511301"/>
            <a:ext cx="4570809"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Start with an empty cache - all blocks initially marked as not valid</a:t>
            </a:r>
          </a:p>
        </p:txBody>
      </p:sp>
      <p:sp>
        <p:nvSpPr>
          <p:cNvPr id="1596540" name="Rectangle 124"/>
          <p:cNvSpPr>
            <a:spLocks noChangeArrowheads="1"/>
          </p:cNvSpPr>
          <p:nvPr/>
        </p:nvSpPr>
        <p:spPr bwMode="auto">
          <a:xfrm>
            <a:off x="609441" y="5930900"/>
            <a:ext cx="10868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741363" lvl="1" indent="-246063">
              <a:spcBef>
                <a:spcPct val="30000"/>
              </a:spcBef>
              <a:buClr>
                <a:schemeClr val="accent1"/>
              </a:buClr>
              <a:buSzPct val="75000"/>
              <a:buFont typeface="Monotype Sorts"/>
              <a:buChar char="l"/>
            </a:pPr>
            <a:r>
              <a:rPr lang="en-US" sz="2000"/>
              <a:t>8 requests, 6 misses</a:t>
            </a:r>
          </a:p>
        </p:txBody>
      </p:sp>
    </p:spTree>
    <p:extLst>
      <p:ext uri="{BB962C8B-B14F-4D97-AF65-F5344CB8AC3E}">
        <p14:creationId xmlns:p14="http://schemas.microsoft.com/office/powerpoint/2010/main" val="38807544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65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965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65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965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965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9650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965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9653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9651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965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59653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9652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59651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9652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59651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9652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59651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9652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59651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96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6508" grpId="0" autoUpdateAnimBg="0"/>
      <p:bldP spid="1596509" grpId="0"/>
      <p:bldP spid="1596510" grpId="0"/>
      <p:bldP spid="1596511" grpId="0"/>
      <p:bldP spid="1596512" grpId="0" autoUpdateAnimBg="0"/>
      <p:bldP spid="1596513" grpId="0" autoUpdateAnimBg="0"/>
      <p:bldP spid="1596514" grpId="0" autoUpdateAnimBg="0"/>
      <p:bldP spid="1596515" grpId="0" autoUpdateAnimBg="0"/>
      <p:bldP spid="1596516" grpId="0" autoUpdateAnimBg="0"/>
      <p:bldP spid="1596517" grpId="0" autoUpdateAnimBg="0"/>
      <p:bldP spid="1596518" grpId="0" autoUpdateAnimBg="0"/>
      <p:bldP spid="1596519" grpId="0" autoUpdateAnimBg="0"/>
      <p:bldP spid="1596520" grpId="0"/>
      <p:bldP spid="1596521" grpId="0"/>
      <p:bldP spid="1596522" grpId="0"/>
      <p:bldP spid="1596523" grpId="0"/>
      <p:bldP spid="1596535" grpId="0" autoUpdateAnimBg="0"/>
      <p:bldP spid="1596536" grpId="0" autoUpdateAnimBg="0"/>
      <p:bldP spid="1596537" grpId="0" autoUpdateAnimBg="0"/>
      <p:bldP spid="15965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300489" y="312739"/>
            <a:ext cx="4223766"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5603" name="Rectangle 3"/>
          <p:cNvSpPr>
            <a:spLocks noGrp="1" noChangeArrowheads="1"/>
          </p:cNvSpPr>
          <p:nvPr>
            <p:ph type="body" idx="1"/>
          </p:nvPr>
        </p:nvSpPr>
        <p:spPr>
          <a:xfrm>
            <a:off x="609442" y="1158875"/>
            <a:ext cx="11312753" cy="681038"/>
          </a:xfrm>
        </p:spPr>
        <p:txBody>
          <a:bodyPr lIns="90488" tIns="44450" rIns="90488" bIns="44450">
            <a:normAutofit fontScale="92500" lnSpcReduction="10000"/>
          </a:bodyPr>
          <a:lstStyle/>
          <a:p>
            <a:pPr>
              <a:lnSpc>
                <a:spcPct val="80000"/>
              </a:lnSpc>
            </a:pPr>
            <a:r>
              <a:rPr lang="en-US" sz="2800" smtClean="0"/>
              <a:t>One word blocks, cache size = 1K words (or 4KB)</a:t>
            </a:r>
            <a:br>
              <a:rPr lang="en-US" sz="2800" smtClean="0"/>
            </a:br>
            <a:endParaRPr lang="en-US" sz="2800" i="1" smtClean="0">
              <a:solidFill>
                <a:schemeClr val="accent1"/>
              </a:solidFill>
            </a:endParaRPr>
          </a:p>
        </p:txBody>
      </p:sp>
      <p:sp>
        <p:nvSpPr>
          <p:cNvPr id="25604" name="Rectangle 4"/>
          <p:cNvSpPr>
            <a:spLocks noGrp="1" noChangeArrowheads="1"/>
          </p:cNvSpPr>
          <p:nvPr>
            <p:ph type="title"/>
          </p:nvPr>
        </p:nvSpPr>
        <p:spPr>
          <a:xfrm>
            <a:off x="912046" y="146051"/>
            <a:ext cx="11010148" cy="644525"/>
          </a:xfrm>
        </p:spPr>
        <p:txBody>
          <a:bodyPr lIns="90488" tIns="44450" rIns="90488" bIns="44450" anchor="ctr"/>
          <a:lstStyle/>
          <a:p>
            <a:r>
              <a:rPr lang="en-US" sz="3600" smtClean="0"/>
              <a:t>MIPS Direct Mapped Cache Example</a:t>
            </a:r>
          </a:p>
        </p:txBody>
      </p:sp>
      <p:grpSp>
        <p:nvGrpSpPr>
          <p:cNvPr id="2" name="Group 11"/>
          <p:cNvGrpSpPr>
            <a:grpSpLocks/>
          </p:cNvGrpSpPr>
          <p:nvPr/>
        </p:nvGrpSpPr>
        <p:grpSpPr bwMode="auto">
          <a:xfrm>
            <a:off x="2234618" y="2206626"/>
            <a:ext cx="3764569" cy="3408363"/>
            <a:chOff x="1056" y="1183"/>
            <a:chExt cx="1779" cy="2147"/>
          </a:xfrm>
        </p:grpSpPr>
        <p:sp>
          <p:nvSpPr>
            <p:cNvPr id="25653" name="Freeform 12"/>
            <p:cNvSpPr>
              <a:spLocks/>
            </p:cNvSpPr>
            <p:nvPr/>
          </p:nvSpPr>
          <p:spPr bwMode="auto">
            <a:xfrm>
              <a:off x="2430" y="3165"/>
              <a:ext cx="249" cy="165"/>
            </a:xfrm>
            <a:custGeom>
              <a:avLst/>
              <a:gdLst>
                <a:gd name="T0" fmla="*/ 125 w 249"/>
                <a:gd name="T1" fmla="*/ 162 h 165"/>
                <a:gd name="T2" fmla="*/ 145 w 249"/>
                <a:gd name="T3" fmla="*/ 162 h 165"/>
                <a:gd name="T4" fmla="*/ 165 w 249"/>
                <a:gd name="T5" fmla="*/ 160 h 165"/>
                <a:gd name="T6" fmla="*/ 182 w 249"/>
                <a:gd name="T7" fmla="*/ 154 h 165"/>
                <a:gd name="T8" fmla="*/ 199 w 249"/>
                <a:gd name="T9" fmla="*/ 147 h 165"/>
                <a:gd name="T10" fmla="*/ 216 w 249"/>
                <a:gd name="T11" fmla="*/ 140 h 165"/>
                <a:gd name="T12" fmla="*/ 226 w 249"/>
                <a:gd name="T13" fmla="*/ 130 h 165"/>
                <a:gd name="T14" fmla="*/ 236 w 249"/>
                <a:gd name="T15" fmla="*/ 121 h 165"/>
                <a:gd name="T16" fmla="*/ 246 w 249"/>
                <a:gd name="T17" fmla="*/ 108 h 165"/>
                <a:gd name="T18" fmla="*/ 249 w 249"/>
                <a:gd name="T19" fmla="*/ 94 h 165"/>
                <a:gd name="T20" fmla="*/ 249 w 249"/>
                <a:gd name="T21" fmla="*/ 81 h 165"/>
                <a:gd name="T22" fmla="*/ 249 w 249"/>
                <a:gd name="T23" fmla="*/ 68 h 165"/>
                <a:gd name="T24" fmla="*/ 246 w 249"/>
                <a:gd name="T25" fmla="*/ 57 h 165"/>
                <a:gd name="T26" fmla="*/ 236 w 249"/>
                <a:gd name="T27" fmla="*/ 44 h 165"/>
                <a:gd name="T28" fmla="*/ 226 w 249"/>
                <a:gd name="T29" fmla="*/ 35 h 165"/>
                <a:gd name="T30" fmla="*/ 216 w 249"/>
                <a:gd name="T31" fmla="*/ 24 h 165"/>
                <a:gd name="T32" fmla="*/ 199 w 249"/>
                <a:gd name="T33" fmla="*/ 15 h 165"/>
                <a:gd name="T34" fmla="*/ 182 w 249"/>
                <a:gd name="T35" fmla="*/ 9 h 165"/>
                <a:gd name="T36" fmla="*/ 165 w 249"/>
                <a:gd name="T37" fmla="*/ 4 h 165"/>
                <a:gd name="T38" fmla="*/ 145 w 249"/>
                <a:gd name="T39" fmla="*/ 2 h 165"/>
                <a:gd name="T40" fmla="*/ 125 w 249"/>
                <a:gd name="T41" fmla="*/ 0 h 165"/>
                <a:gd name="T42" fmla="*/ 105 w 249"/>
                <a:gd name="T43" fmla="*/ 2 h 165"/>
                <a:gd name="T44" fmla="*/ 88 w 249"/>
                <a:gd name="T45" fmla="*/ 4 h 165"/>
                <a:gd name="T46" fmla="*/ 68 w 249"/>
                <a:gd name="T47" fmla="*/ 9 h 165"/>
                <a:gd name="T48" fmla="*/ 51 w 249"/>
                <a:gd name="T49" fmla="*/ 15 h 165"/>
                <a:gd name="T50" fmla="*/ 37 w 249"/>
                <a:gd name="T51" fmla="*/ 24 h 165"/>
                <a:gd name="T52" fmla="*/ 24 w 249"/>
                <a:gd name="T53" fmla="*/ 35 h 165"/>
                <a:gd name="T54" fmla="*/ 14 w 249"/>
                <a:gd name="T55" fmla="*/ 44 h 165"/>
                <a:gd name="T56" fmla="*/ 7 w 249"/>
                <a:gd name="T57" fmla="*/ 57 h 165"/>
                <a:gd name="T58" fmla="*/ 4 w 249"/>
                <a:gd name="T59" fmla="*/ 68 h 165"/>
                <a:gd name="T60" fmla="*/ 0 w 249"/>
                <a:gd name="T61" fmla="*/ 81 h 165"/>
                <a:gd name="T62" fmla="*/ 4 w 249"/>
                <a:gd name="T63" fmla="*/ 94 h 165"/>
                <a:gd name="T64" fmla="*/ 7 w 249"/>
                <a:gd name="T65" fmla="*/ 108 h 165"/>
                <a:gd name="T66" fmla="*/ 14 w 249"/>
                <a:gd name="T67" fmla="*/ 121 h 165"/>
                <a:gd name="T68" fmla="*/ 24 w 249"/>
                <a:gd name="T69" fmla="*/ 130 h 165"/>
                <a:gd name="T70" fmla="*/ 37 w 249"/>
                <a:gd name="T71" fmla="*/ 140 h 165"/>
                <a:gd name="T72" fmla="*/ 51 w 249"/>
                <a:gd name="T73" fmla="*/ 147 h 165"/>
                <a:gd name="T74" fmla="*/ 68 w 249"/>
                <a:gd name="T75" fmla="*/ 154 h 165"/>
                <a:gd name="T76" fmla="*/ 88 w 249"/>
                <a:gd name="T77" fmla="*/ 160 h 165"/>
                <a:gd name="T78" fmla="*/ 105 w 249"/>
                <a:gd name="T79" fmla="*/ 162 h 165"/>
                <a:gd name="T80" fmla="*/ 125 w 249"/>
                <a:gd name="T81" fmla="*/ 165 h 165"/>
                <a:gd name="T82" fmla="*/ 125 w 249"/>
                <a:gd name="T83" fmla="*/ 165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54" name="Freeform 13"/>
            <p:cNvSpPr>
              <a:spLocks noEditPoints="1"/>
            </p:cNvSpPr>
            <p:nvPr/>
          </p:nvSpPr>
          <p:spPr bwMode="auto">
            <a:xfrm>
              <a:off x="2518" y="3237"/>
              <a:ext cx="74" cy="25"/>
            </a:xfrm>
            <a:custGeom>
              <a:avLst/>
              <a:gdLst>
                <a:gd name="T0" fmla="*/ 0 w 74"/>
                <a:gd name="T1" fmla="*/ 0 h 25"/>
                <a:gd name="T2" fmla="*/ 74 w 74"/>
                <a:gd name="T3" fmla="*/ 0 h 25"/>
                <a:gd name="T4" fmla="*/ 74 w 74"/>
                <a:gd name="T5" fmla="*/ 7 h 25"/>
                <a:gd name="T6" fmla="*/ 3 w 74"/>
                <a:gd name="T7" fmla="*/ 7 h 25"/>
                <a:gd name="T8" fmla="*/ 3 w 74"/>
                <a:gd name="T9" fmla="*/ 0 h 25"/>
                <a:gd name="T10" fmla="*/ 3 w 74"/>
                <a:gd name="T11" fmla="*/ 0 h 25"/>
                <a:gd name="T12" fmla="*/ 0 w 74"/>
                <a:gd name="T13" fmla="*/ 0 h 25"/>
                <a:gd name="T14" fmla="*/ 3 w 74"/>
                <a:gd name="T15" fmla="*/ 18 h 25"/>
                <a:gd name="T16" fmla="*/ 74 w 74"/>
                <a:gd name="T17" fmla="*/ 18 h 25"/>
                <a:gd name="T18" fmla="*/ 74 w 74"/>
                <a:gd name="T19" fmla="*/ 25 h 25"/>
                <a:gd name="T20" fmla="*/ 3 w 74"/>
                <a:gd name="T21" fmla="*/ 25 h 25"/>
                <a:gd name="T22" fmla="*/ 3 w 74"/>
                <a:gd name="T23" fmla="*/ 18 h 25"/>
                <a:gd name="T24" fmla="*/ 3 w 74"/>
                <a:gd name="T25" fmla="*/ 1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655" name="Group 14"/>
            <p:cNvGrpSpPr>
              <a:grpSpLocks/>
            </p:cNvGrpSpPr>
            <p:nvPr/>
          </p:nvGrpSpPr>
          <p:grpSpPr bwMode="auto">
            <a:xfrm>
              <a:off x="1056" y="1183"/>
              <a:ext cx="1779" cy="2070"/>
              <a:chOff x="1056" y="1183"/>
              <a:chExt cx="1779" cy="2070"/>
            </a:xfrm>
          </p:grpSpPr>
          <p:sp>
            <p:nvSpPr>
              <p:cNvPr id="25656" name="Text Box 15"/>
              <p:cNvSpPr txBox="1">
                <a:spLocks noChangeArrowheads="1"/>
              </p:cNvSpPr>
              <p:nvPr/>
            </p:nvSpPr>
            <p:spPr bwMode="auto">
              <a:xfrm>
                <a:off x="2640" y="1200"/>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20</a:t>
                </a:r>
              </a:p>
            </p:txBody>
          </p:sp>
          <p:grpSp>
            <p:nvGrpSpPr>
              <p:cNvPr id="25657" name="Group 16"/>
              <p:cNvGrpSpPr>
                <a:grpSpLocks/>
              </p:cNvGrpSpPr>
              <p:nvPr/>
            </p:nvGrpSpPr>
            <p:grpSpPr bwMode="auto">
              <a:xfrm>
                <a:off x="1056" y="1183"/>
                <a:ext cx="1681" cy="2070"/>
                <a:chOff x="1056" y="1183"/>
                <a:chExt cx="1681" cy="2070"/>
              </a:xfrm>
            </p:grpSpPr>
            <p:sp>
              <p:nvSpPr>
                <p:cNvPr id="25658" name="Line 17"/>
                <p:cNvSpPr>
                  <a:spLocks noChangeShapeType="1"/>
                </p:cNvSpPr>
                <p:nvPr/>
              </p:nvSpPr>
              <p:spPr bwMode="auto">
                <a:xfrm>
                  <a:off x="2592" y="1296"/>
                  <a:ext cx="145"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9" name="Freeform 18"/>
                <p:cNvSpPr>
                  <a:spLocks/>
                </p:cNvSpPr>
                <p:nvPr/>
              </p:nvSpPr>
              <p:spPr bwMode="auto">
                <a:xfrm>
                  <a:off x="1056" y="1200"/>
                  <a:ext cx="1620" cy="2053"/>
                </a:xfrm>
                <a:custGeom>
                  <a:avLst/>
                  <a:gdLst>
                    <a:gd name="T0" fmla="*/ 1867 w 1544"/>
                    <a:gd name="T1" fmla="*/ 0 h 2040"/>
                    <a:gd name="T2" fmla="*/ 1872 w 1544"/>
                    <a:gd name="T3" fmla="*/ 224 h 2040"/>
                    <a:gd name="T4" fmla="*/ 0 w 1544"/>
                    <a:gd name="T5" fmla="*/ 224 h 2040"/>
                    <a:gd name="T6" fmla="*/ 0 w 1544"/>
                    <a:gd name="T7" fmla="*/ 2092 h 2040"/>
                    <a:gd name="T8" fmla="*/ 1610 w 1544"/>
                    <a:gd name="T9" fmla="*/ 2092 h 2040"/>
                    <a:gd name="T10" fmla="*/ 0 60000 65536"/>
                    <a:gd name="T11" fmla="*/ 0 60000 65536"/>
                    <a:gd name="T12" fmla="*/ 0 60000 65536"/>
                    <a:gd name="T13" fmla="*/ 0 60000 65536"/>
                    <a:gd name="T14" fmla="*/ 0 60000 65536"/>
                    <a:gd name="T15" fmla="*/ 0 w 1544"/>
                    <a:gd name="T16" fmla="*/ 0 h 2040"/>
                    <a:gd name="T17" fmla="*/ 1544 w 1544"/>
                    <a:gd name="T18" fmla="*/ 2040 h 2040"/>
                  </a:gdLst>
                  <a:ahLst/>
                  <a:cxnLst>
                    <a:cxn ang="T10">
                      <a:pos x="T0" y="T1"/>
                    </a:cxn>
                    <a:cxn ang="T11">
                      <a:pos x="T2" y="T3"/>
                    </a:cxn>
                    <a:cxn ang="T12">
                      <a:pos x="T4" y="T5"/>
                    </a:cxn>
                    <a:cxn ang="T13">
                      <a:pos x="T6" y="T7"/>
                    </a:cxn>
                    <a:cxn ang="T14">
                      <a:pos x="T8" y="T9"/>
                    </a:cxn>
                  </a:cxnLst>
                  <a:rect l="T15" t="T16" r="T17" b="T18"/>
                  <a:pathLst>
                    <a:path w="1544" h="2040">
                      <a:moveTo>
                        <a:pt x="1540" y="0"/>
                      </a:moveTo>
                      <a:lnTo>
                        <a:pt x="1544" y="220"/>
                      </a:lnTo>
                      <a:lnTo>
                        <a:pt x="0" y="220"/>
                      </a:lnTo>
                      <a:lnTo>
                        <a:pt x="0" y="2040"/>
                      </a:lnTo>
                      <a:lnTo>
                        <a:pt x="1328" y="2040"/>
                      </a:lnTo>
                    </a:path>
                  </a:pathLst>
                </a:custGeom>
                <a:noFill/>
                <a:ln w="381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0" name="Text Box 19"/>
                <p:cNvSpPr txBox="1">
                  <a:spLocks noChangeArrowheads="1"/>
                </p:cNvSpPr>
                <p:nvPr/>
              </p:nvSpPr>
              <p:spPr bwMode="auto">
                <a:xfrm>
                  <a:off x="1632" y="1183"/>
                  <a:ext cx="24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Tag</a:t>
                  </a:r>
                </a:p>
              </p:txBody>
            </p:sp>
          </p:grpSp>
        </p:grpSp>
      </p:grpSp>
      <p:grpSp>
        <p:nvGrpSpPr>
          <p:cNvPr id="5" name="Group 20"/>
          <p:cNvGrpSpPr>
            <a:grpSpLocks/>
          </p:cNvGrpSpPr>
          <p:nvPr/>
        </p:nvGrpSpPr>
        <p:grpSpPr bwMode="auto">
          <a:xfrm>
            <a:off x="2702281" y="2243139"/>
            <a:ext cx="4757027" cy="1811337"/>
            <a:chOff x="1277" y="1206"/>
            <a:chExt cx="2248" cy="1141"/>
          </a:xfrm>
        </p:grpSpPr>
        <p:sp>
          <p:nvSpPr>
            <p:cNvPr id="25649" name="Line 21"/>
            <p:cNvSpPr>
              <a:spLocks noChangeShapeType="1"/>
            </p:cNvSpPr>
            <p:nvPr/>
          </p:nvSpPr>
          <p:spPr bwMode="auto">
            <a:xfrm>
              <a:off x="3282" y="1291"/>
              <a:ext cx="148" cy="5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50" name="Freeform 22"/>
            <p:cNvSpPr>
              <a:spLocks/>
            </p:cNvSpPr>
            <p:nvPr/>
          </p:nvSpPr>
          <p:spPr bwMode="auto">
            <a:xfrm>
              <a:off x="1277" y="1206"/>
              <a:ext cx="2053" cy="1141"/>
            </a:xfrm>
            <a:custGeom>
              <a:avLst/>
              <a:gdLst>
                <a:gd name="T0" fmla="*/ 2309 w 1974"/>
                <a:gd name="T1" fmla="*/ 0 h 1110"/>
                <a:gd name="T2" fmla="*/ 2309 w 1974"/>
                <a:gd name="T3" fmla="*/ 400 h 1110"/>
                <a:gd name="T4" fmla="*/ 0 w 1974"/>
                <a:gd name="T5" fmla="*/ 400 h 1110"/>
                <a:gd name="T6" fmla="*/ 0 w 1974"/>
                <a:gd name="T7" fmla="*/ 1240 h 1110"/>
                <a:gd name="T8" fmla="*/ 1034 w 1974"/>
                <a:gd name="T9" fmla="*/ 1240 h 1110"/>
                <a:gd name="T10" fmla="*/ 0 60000 65536"/>
                <a:gd name="T11" fmla="*/ 0 60000 65536"/>
                <a:gd name="T12" fmla="*/ 0 60000 65536"/>
                <a:gd name="T13" fmla="*/ 0 60000 65536"/>
                <a:gd name="T14" fmla="*/ 0 60000 65536"/>
                <a:gd name="T15" fmla="*/ 0 w 1974"/>
                <a:gd name="T16" fmla="*/ 0 h 1110"/>
                <a:gd name="T17" fmla="*/ 1974 w 1974"/>
                <a:gd name="T18" fmla="*/ 1110 h 1110"/>
              </a:gdLst>
              <a:ahLst/>
              <a:cxnLst>
                <a:cxn ang="T10">
                  <a:pos x="T0" y="T1"/>
                </a:cxn>
                <a:cxn ang="T11">
                  <a:pos x="T2" y="T3"/>
                </a:cxn>
                <a:cxn ang="T12">
                  <a:pos x="T4" y="T5"/>
                </a:cxn>
                <a:cxn ang="T13">
                  <a:pos x="T6" y="T7"/>
                </a:cxn>
                <a:cxn ang="T14">
                  <a:pos x="T8" y="T9"/>
                </a:cxn>
              </a:cxnLst>
              <a:rect l="T15" t="T16" r="T17" b="T18"/>
              <a:pathLst>
                <a:path w="1974" h="1110">
                  <a:moveTo>
                    <a:pt x="1974" y="0"/>
                  </a:moveTo>
                  <a:lnTo>
                    <a:pt x="1974" y="358"/>
                  </a:lnTo>
                  <a:lnTo>
                    <a:pt x="0" y="358"/>
                  </a:lnTo>
                  <a:lnTo>
                    <a:pt x="0" y="1110"/>
                  </a:lnTo>
                  <a:lnTo>
                    <a:pt x="884" y="1110"/>
                  </a:lnTo>
                </a:path>
              </a:pathLst>
            </a:custGeom>
            <a:noFill/>
            <a:ln w="3810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51" name="Text Box 23"/>
            <p:cNvSpPr txBox="1">
              <a:spLocks noChangeArrowheads="1"/>
            </p:cNvSpPr>
            <p:nvPr/>
          </p:nvSpPr>
          <p:spPr bwMode="auto">
            <a:xfrm>
              <a:off x="3330" y="1243"/>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10</a:t>
              </a:r>
            </a:p>
          </p:txBody>
        </p:sp>
        <p:sp>
          <p:nvSpPr>
            <p:cNvPr id="25652" name="Text Box 24"/>
            <p:cNvSpPr txBox="1">
              <a:spLocks noChangeArrowheads="1"/>
            </p:cNvSpPr>
            <p:nvPr/>
          </p:nvSpPr>
          <p:spPr bwMode="auto">
            <a:xfrm>
              <a:off x="2754" y="1370"/>
              <a:ext cx="3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Index</a:t>
              </a:r>
            </a:p>
          </p:txBody>
        </p:sp>
      </p:grpSp>
      <p:grpSp>
        <p:nvGrpSpPr>
          <p:cNvPr id="25607" name="Group 25"/>
          <p:cNvGrpSpPr>
            <a:grpSpLocks/>
          </p:cNvGrpSpPr>
          <p:nvPr/>
        </p:nvGrpSpPr>
        <p:grpSpPr bwMode="auto">
          <a:xfrm>
            <a:off x="3491591" y="2911476"/>
            <a:ext cx="5688118" cy="2149476"/>
            <a:chOff x="1650" y="1627"/>
            <a:chExt cx="2688" cy="1354"/>
          </a:xfrm>
        </p:grpSpPr>
        <p:sp>
          <p:nvSpPr>
            <p:cNvPr id="25631" name="Freeform 26"/>
            <p:cNvSpPr>
              <a:spLocks/>
            </p:cNvSpPr>
            <p:nvPr/>
          </p:nvSpPr>
          <p:spPr bwMode="auto">
            <a:xfrm>
              <a:off x="2208" y="1824"/>
              <a:ext cx="2130" cy="1103"/>
            </a:xfrm>
            <a:custGeom>
              <a:avLst/>
              <a:gdLst>
                <a:gd name="T0" fmla="*/ 4950 w 1608"/>
                <a:gd name="T1" fmla="*/ 1101 h 1103"/>
                <a:gd name="T2" fmla="*/ 4950 w 1608"/>
                <a:gd name="T3" fmla="*/ 0 h 1103"/>
                <a:gd name="T4" fmla="*/ 0 w 1608"/>
                <a:gd name="T5" fmla="*/ 0 h 1103"/>
                <a:gd name="T6" fmla="*/ 0 w 1608"/>
                <a:gd name="T7" fmla="*/ 1103 h 1103"/>
                <a:gd name="T8" fmla="*/ 4950 w 1608"/>
                <a:gd name="T9" fmla="*/ 1103 h 1103"/>
                <a:gd name="T10" fmla="*/ 4950 w 1608"/>
                <a:gd name="T11" fmla="*/ 1103 h 1103"/>
                <a:gd name="T12" fmla="*/ 0 60000 65536"/>
                <a:gd name="T13" fmla="*/ 0 60000 65536"/>
                <a:gd name="T14" fmla="*/ 0 60000 65536"/>
                <a:gd name="T15" fmla="*/ 0 60000 65536"/>
                <a:gd name="T16" fmla="*/ 0 60000 65536"/>
                <a:gd name="T17" fmla="*/ 0 60000 65536"/>
                <a:gd name="T18" fmla="*/ 0 w 1608"/>
                <a:gd name="T19" fmla="*/ 0 h 1103"/>
                <a:gd name="T20" fmla="*/ 1608 w 1608"/>
                <a:gd name="T21" fmla="*/ 1103 h 1103"/>
              </a:gdLst>
              <a:ahLst/>
              <a:cxnLst>
                <a:cxn ang="T12">
                  <a:pos x="T0" y="T1"/>
                </a:cxn>
                <a:cxn ang="T13">
                  <a:pos x="T2" y="T3"/>
                </a:cxn>
                <a:cxn ang="T14">
                  <a:pos x="T4" y="T5"/>
                </a:cxn>
                <a:cxn ang="T15">
                  <a:pos x="T6" y="T7"/>
                </a:cxn>
                <a:cxn ang="T16">
                  <a:pos x="T8" y="T9"/>
                </a:cxn>
                <a:cxn ang="T17">
                  <a:pos x="T10" y="T11"/>
                </a:cxn>
              </a:cxnLst>
              <a:rect l="T18" t="T19" r="T20" b="T21"/>
              <a:pathLst>
                <a:path w="1608" h="1103">
                  <a:moveTo>
                    <a:pt x="1608" y="1101"/>
                  </a:moveTo>
                  <a:lnTo>
                    <a:pt x="1608" y="0"/>
                  </a:lnTo>
                  <a:lnTo>
                    <a:pt x="0" y="0"/>
                  </a:lnTo>
                  <a:lnTo>
                    <a:pt x="0" y="1103"/>
                  </a:lnTo>
                  <a:lnTo>
                    <a:pt x="1608" y="110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2" name="Freeform 27"/>
            <p:cNvSpPr>
              <a:spLocks/>
            </p:cNvSpPr>
            <p:nvPr/>
          </p:nvSpPr>
          <p:spPr bwMode="auto">
            <a:xfrm>
              <a:off x="2208" y="2263"/>
              <a:ext cx="2130" cy="110"/>
            </a:xfrm>
            <a:custGeom>
              <a:avLst/>
              <a:gdLst>
                <a:gd name="T0" fmla="*/ 4950 w 1608"/>
                <a:gd name="T1" fmla="*/ 110 h 110"/>
                <a:gd name="T2" fmla="*/ 4950 w 1608"/>
                <a:gd name="T3" fmla="*/ 0 h 110"/>
                <a:gd name="T4" fmla="*/ 0 w 1608"/>
                <a:gd name="T5" fmla="*/ 0 h 110"/>
                <a:gd name="T6" fmla="*/ 0 w 1608"/>
                <a:gd name="T7" fmla="*/ 110 h 110"/>
                <a:gd name="T8" fmla="*/ 4950 w 1608"/>
                <a:gd name="T9" fmla="*/ 110 h 110"/>
                <a:gd name="T10" fmla="*/ 4950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25633" name="Freeform 28"/>
            <p:cNvSpPr>
              <a:spLocks/>
            </p:cNvSpPr>
            <p:nvPr/>
          </p:nvSpPr>
          <p:spPr bwMode="auto">
            <a:xfrm>
              <a:off x="2208" y="2263"/>
              <a:ext cx="2130" cy="110"/>
            </a:xfrm>
            <a:custGeom>
              <a:avLst/>
              <a:gdLst>
                <a:gd name="T0" fmla="*/ 4950 w 1608"/>
                <a:gd name="T1" fmla="*/ 110 h 110"/>
                <a:gd name="T2" fmla="*/ 4950 w 1608"/>
                <a:gd name="T3" fmla="*/ 0 h 110"/>
                <a:gd name="T4" fmla="*/ 0 w 1608"/>
                <a:gd name="T5" fmla="*/ 0 h 110"/>
                <a:gd name="T6" fmla="*/ 0 w 1608"/>
                <a:gd name="T7" fmla="*/ 110 h 110"/>
                <a:gd name="T8" fmla="*/ 4950 w 1608"/>
                <a:gd name="T9" fmla="*/ 110 h 110"/>
                <a:gd name="T10" fmla="*/ 4950 w 1608"/>
                <a:gd name="T11" fmla="*/ 110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4" name="Line 29"/>
            <p:cNvSpPr>
              <a:spLocks noChangeShapeType="1"/>
            </p:cNvSpPr>
            <p:nvPr/>
          </p:nvSpPr>
          <p:spPr bwMode="auto">
            <a:xfrm flipH="1">
              <a:off x="2208" y="1920"/>
              <a:ext cx="2130" cy="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5" name="Line 30"/>
            <p:cNvSpPr>
              <a:spLocks noChangeShapeType="1"/>
            </p:cNvSpPr>
            <p:nvPr/>
          </p:nvSpPr>
          <p:spPr bwMode="auto">
            <a:xfrm flipH="1">
              <a:off x="2208" y="2044"/>
              <a:ext cx="2130" cy="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6" name="Line 31"/>
            <p:cNvSpPr>
              <a:spLocks noChangeShapeType="1"/>
            </p:cNvSpPr>
            <p:nvPr/>
          </p:nvSpPr>
          <p:spPr bwMode="auto">
            <a:xfrm flipH="1">
              <a:off x="2208" y="2154"/>
              <a:ext cx="21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7" name="Line 32"/>
            <p:cNvSpPr>
              <a:spLocks noChangeShapeType="1"/>
            </p:cNvSpPr>
            <p:nvPr/>
          </p:nvSpPr>
          <p:spPr bwMode="auto">
            <a:xfrm flipH="1">
              <a:off x="2208" y="2373"/>
              <a:ext cx="21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8" name="Line 33"/>
            <p:cNvSpPr>
              <a:spLocks noChangeShapeType="1"/>
            </p:cNvSpPr>
            <p:nvPr/>
          </p:nvSpPr>
          <p:spPr bwMode="auto">
            <a:xfrm flipH="1">
              <a:off x="2208" y="2483"/>
              <a:ext cx="21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9" name="Line 34"/>
            <p:cNvSpPr>
              <a:spLocks noChangeShapeType="1"/>
            </p:cNvSpPr>
            <p:nvPr/>
          </p:nvSpPr>
          <p:spPr bwMode="auto">
            <a:xfrm flipH="1">
              <a:off x="2208" y="2593"/>
              <a:ext cx="21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0" name="Line 35"/>
            <p:cNvSpPr>
              <a:spLocks noChangeShapeType="1"/>
            </p:cNvSpPr>
            <p:nvPr/>
          </p:nvSpPr>
          <p:spPr bwMode="auto">
            <a:xfrm flipH="1">
              <a:off x="2208" y="2703"/>
              <a:ext cx="21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1" name="Line 36"/>
            <p:cNvSpPr>
              <a:spLocks noChangeShapeType="1"/>
            </p:cNvSpPr>
            <p:nvPr/>
          </p:nvSpPr>
          <p:spPr bwMode="auto">
            <a:xfrm flipH="1">
              <a:off x="2208" y="2813"/>
              <a:ext cx="2130"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2" name="Line 37"/>
            <p:cNvSpPr>
              <a:spLocks noChangeShapeType="1"/>
            </p:cNvSpPr>
            <p:nvPr/>
          </p:nvSpPr>
          <p:spPr bwMode="auto">
            <a:xfrm>
              <a:off x="2299" y="1830"/>
              <a:ext cx="5" cy="11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3" name="Line 38"/>
            <p:cNvSpPr>
              <a:spLocks noChangeShapeType="1"/>
            </p:cNvSpPr>
            <p:nvPr/>
          </p:nvSpPr>
          <p:spPr bwMode="auto">
            <a:xfrm>
              <a:off x="3186" y="1819"/>
              <a:ext cx="1" cy="110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44" name="Text Box 39"/>
            <p:cNvSpPr txBox="1">
              <a:spLocks noChangeArrowheads="1"/>
            </p:cNvSpPr>
            <p:nvPr/>
          </p:nvSpPr>
          <p:spPr bwMode="auto">
            <a:xfrm>
              <a:off x="3522" y="1627"/>
              <a:ext cx="26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Data</a:t>
              </a:r>
            </a:p>
          </p:txBody>
        </p:sp>
        <p:sp>
          <p:nvSpPr>
            <p:cNvPr id="25645" name="Text Box 40"/>
            <p:cNvSpPr txBox="1">
              <a:spLocks noChangeArrowheads="1"/>
            </p:cNvSpPr>
            <p:nvPr/>
          </p:nvSpPr>
          <p:spPr bwMode="auto">
            <a:xfrm>
              <a:off x="1650" y="1627"/>
              <a:ext cx="34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  Index</a:t>
              </a:r>
            </a:p>
          </p:txBody>
        </p:sp>
        <p:sp>
          <p:nvSpPr>
            <p:cNvPr id="25646" name="Text Box 41"/>
            <p:cNvSpPr txBox="1">
              <a:spLocks noChangeArrowheads="1"/>
            </p:cNvSpPr>
            <p:nvPr/>
          </p:nvSpPr>
          <p:spPr bwMode="auto">
            <a:xfrm>
              <a:off x="2466" y="1627"/>
              <a:ext cx="2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Tag</a:t>
              </a:r>
            </a:p>
          </p:txBody>
        </p:sp>
        <p:sp>
          <p:nvSpPr>
            <p:cNvPr id="25647" name="Text Box 42"/>
            <p:cNvSpPr txBox="1">
              <a:spLocks noChangeArrowheads="1"/>
            </p:cNvSpPr>
            <p:nvPr/>
          </p:nvSpPr>
          <p:spPr bwMode="auto">
            <a:xfrm>
              <a:off x="2034" y="1627"/>
              <a:ext cx="27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Valid</a:t>
              </a:r>
            </a:p>
          </p:txBody>
        </p:sp>
        <p:sp>
          <p:nvSpPr>
            <p:cNvPr id="25648" name="Text Box 43"/>
            <p:cNvSpPr txBox="1">
              <a:spLocks noChangeArrowheads="1"/>
            </p:cNvSpPr>
            <p:nvPr/>
          </p:nvSpPr>
          <p:spPr bwMode="auto">
            <a:xfrm>
              <a:off x="1826" y="1771"/>
              <a:ext cx="24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a:lnSpc>
                  <a:spcPct val="110000"/>
                </a:lnSpc>
              </a:pPr>
              <a:r>
                <a:rPr lang="en-US" sz="1200"/>
                <a:t>0</a:t>
              </a:r>
            </a:p>
            <a:p>
              <a:pPr algn="r">
                <a:lnSpc>
                  <a:spcPct val="110000"/>
                </a:lnSpc>
              </a:pPr>
              <a:r>
                <a:rPr lang="en-US" sz="1200"/>
                <a:t>1</a:t>
              </a:r>
            </a:p>
            <a:p>
              <a:pPr algn="r">
                <a:lnSpc>
                  <a:spcPct val="110000"/>
                </a:lnSpc>
              </a:pPr>
              <a:r>
                <a:rPr lang="en-US" sz="1200"/>
                <a:t>2</a:t>
              </a:r>
            </a:p>
            <a:p>
              <a:pPr algn="r">
                <a:lnSpc>
                  <a:spcPct val="110000"/>
                </a:lnSpc>
              </a:pPr>
              <a:r>
                <a:rPr lang="en-US" sz="1200"/>
                <a:t>.</a:t>
              </a:r>
            </a:p>
            <a:p>
              <a:pPr algn="r">
                <a:lnSpc>
                  <a:spcPct val="110000"/>
                </a:lnSpc>
              </a:pPr>
              <a:r>
                <a:rPr lang="en-US" sz="1200"/>
                <a:t>.</a:t>
              </a:r>
            </a:p>
            <a:p>
              <a:pPr algn="r">
                <a:lnSpc>
                  <a:spcPct val="110000"/>
                </a:lnSpc>
              </a:pPr>
              <a:r>
                <a:rPr lang="en-US" sz="1200"/>
                <a:t>.</a:t>
              </a:r>
            </a:p>
            <a:p>
              <a:pPr algn="r">
                <a:lnSpc>
                  <a:spcPct val="110000"/>
                </a:lnSpc>
              </a:pPr>
              <a:r>
                <a:rPr lang="en-US" sz="1200"/>
                <a:t>1021</a:t>
              </a:r>
            </a:p>
            <a:p>
              <a:pPr algn="r">
                <a:lnSpc>
                  <a:spcPct val="110000"/>
                </a:lnSpc>
              </a:pPr>
              <a:r>
                <a:rPr lang="en-US" sz="1200"/>
                <a:t>1022</a:t>
              </a:r>
            </a:p>
            <a:p>
              <a:pPr algn="r">
                <a:lnSpc>
                  <a:spcPct val="110000"/>
                </a:lnSpc>
              </a:pPr>
              <a:r>
                <a:rPr lang="en-US" sz="1200"/>
                <a:t>1023</a:t>
              </a:r>
            </a:p>
          </p:txBody>
        </p:sp>
      </p:grpSp>
      <p:grpSp>
        <p:nvGrpSpPr>
          <p:cNvPr id="25608" name="Group 44"/>
          <p:cNvGrpSpPr>
            <a:grpSpLocks/>
          </p:cNvGrpSpPr>
          <p:nvPr/>
        </p:nvGrpSpPr>
        <p:grpSpPr bwMode="auto">
          <a:xfrm>
            <a:off x="4384592" y="1539876"/>
            <a:ext cx="4795118" cy="709613"/>
            <a:chOff x="2072" y="763"/>
            <a:chExt cx="2266" cy="447"/>
          </a:xfrm>
        </p:grpSpPr>
        <p:sp>
          <p:nvSpPr>
            <p:cNvPr id="25625" name="Line 45"/>
            <p:cNvSpPr>
              <a:spLocks noChangeShapeType="1"/>
            </p:cNvSpPr>
            <p:nvPr/>
          </p:nvSpPr>
          <p:spPr bwMode="auto">
            <a:xfrm flipV="1">
              <a:off x="3026" y="1061"/>
              <a:ext cx="3" cy="14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6" name="Line 46"/>
            <p:cNvSpPr>
              <a:spLocks noChangeShapeType="1"/>
            </p:cNvSpPr>
            <p:nvPr/>
          </p:nvSpPr>
          <p:spPr bwMode="auto">
            <a:xfrm flipV="1">
              <a:off x="3570" y="1051"/>
              <a:ext cx="1" cy="14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7" name="Freeform 47"/>
            <p:cNvSpPr>
              <a:spLocks/>
            </p:cNvSpPr>
            <p:nvPr/>
          </p:nvSpPr>
          <p:spPr bwMode="auto">
            <a:xfrm>
              <a:off x="2158" y="1059"/>
              <a:ext cx="1570" cy="151"/>
            </a:xfrm>
            <a:custGeom>
              <a:avLst/>
              <a:gdLst>
                <a:gd name="T0" fmla="*/ 0 w 1570"/>
                <a:gd name="T1" fmla="*/ 149 h 151"/>
                <a:gd name="T2" fmla="*/ 3 w 1570"/>
                <a:gd name="T3" fmla="*/ 0 h 151"/>
                <a:gd name="T4" fmla="*/ 1570 w 1570"/>
                <a:gd name="T5" fmla="*/ 0 h 151"/>
                <a:gd name="T6" fmla="*/ 1570 w 1570"/>
                <a:gd name="T7" fmla="*/ 151 h 151"/>
                <a:gd name="T8" fmla="*/ 3 w 1570"/>
                <a:gd name="T9" fmla="*/ 151 h 151"/>
                <a:gd name="T10" fmla="*/ 3 w 1570"/>
                <a:gd name="T11" fmla="*/ 151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8" name="Text Box 48"/>
            <p:cNvSpPr txBox="1">
              <a:spLocks noChangeArrowheads="1"/>
            </p:cNvSpPr>
            <p:nvPr/>
          </p:nvSpPr>
          <p:spPr bwMode="auto">
            <a:xfrm>
              <a:off x="2072" y="896"/>
              <a:ext cx="178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000"/>
                <a:t>31 30       . . .        13 12  11     . . .        2  1  0</a:t>
              </a:r>
            </a:p>
          </p:txBody>
        </p:sp>
        <p:sp>
          <p:nvSpPr>
            <p:cNvPr id="25629" name="Text Box 49"/>
            <p:cNvSpPr txBox="1">
              <a:spLocks noChangeArrowheads="1"/>
            </p:cNvSpPr>
            <p:nvPr/>
          </p:nvSpPr>
          <p:spPr bwMode="auto">
            <a:xfrm>
              <a:off x="3810" y="763"/>
              <a:ext cx="52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Byte offset</a:t>
              </a:r>
            </a:p>
          </p:txBody>
        </p:sp>
        <p:sp>
          <p:nvSpPr>
            <p:cNvPr id="25630" name="Line 50"/>
            <p:cNvSpPr>
              <a:spLocks noChangeShapeType="1"/>
            </p:cNvSpPr>
            <p:nvPr/>
          </p:nvSpPr>
          <p:spPr bwMode="auto">
            <a:xfrm flipH="1">
              <a:off x="3666" y="955"/>
              <a:ext cx="192"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604659" name="Rectangle 51"/>
          <p:cNvSpPr>
            <a:spLocks noChangeArrowheads="1"/>
          </p:cNvSpPr>
          <p:nvPr/>
        </p:nvSpPr>
        <p:spPr bwMode="auto">
          <a:xfrm>
            <a:off x="711015" y="6096000"/>
            <a:ext cx="1076679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a:lnSpc>
                <a:spcPct val="90000"/>
              </a:lnSpc>
              <a:spcBef>
                <a:spcPct val="65000"/>
              </a:spcBef>
              <a:buClr>
                <a:schemeClr val="accent1"/>
              </a:buClr>
              <a:buSzPct val="75000"/>
              <a:buFont typeface="Wingdings" pitchFamily="2" charset="2"/>
              <a:buNone/>
            </a:pPr>
            <a:r>
              <a:rPr lang="en-US" sz="2400" i="1"/>
              <a:t>What kind of locality are we taking advantage of?</a:t>
            </a:r>
          </a:p>
        </p:txBody>
      </p:sp>
      <p:grpSp>
        <p:nvGrpSpPr>
          <p:cNvPr id="8" name="Group 52"/>
          <p:cNvGrpSpPr>
            <a:grpSpLocks/>
          </p:cNvGrpSpPr>
          <p:nvPr/>
        </p:nvGrpSpPr>
        <p:grpSpPr bwMode="auto">
          <a:xfrm>
            <a:off x="5180248" y="3986213"/>
            <a:ext cx="694086" cy="1371600"/>
            <a:chOff x="2477" y="2299"/>
            <a:chExt cx="328" cy="864"/>
          </a:xfrm>
        </p:grpSpPr>
        <p:sp>
          <p:nvSpPr>
            <p:cNvPr id="25622" name="Line 53"/>
            <p:cNvSpPr>
              <a:spLocks noChangeShapeType="1"/>
            </p:cNvSpPr>
            <p:nvPr/>
          </p:nvSpPr>
          <p:spPr bwMode="auto">
            <a:xfrm>
              <a:off x="2477" y="2976"/>
              <a:ext cx="196" cy="5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3" name="Line 54"/>
            <p:cNvSpPr>
              <a:spLocks noChangeShapeType="1"/>
            </p:cNvSpPr>
            <p:nvPr/>
          </p:nvSpPr>
          <p:spPr bwMode="auto">
            <a:xfrm>
              <a:off x="2562" y="2299"/>
              <a:ext cx="0" cy="864"/>
            </a:xfrm>
            <a:prstGeom prst="line">
              <a:avLst/>
            </a:prstGeom>
            <a:noFill/>
            <a:ln w="38100">
              <a:solidFill>
                <a:srgbClr val="0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24" name="Text Box 55"/>
            <p:cNvSpPr txBox="1">
              <a:spLocks noChangeArrowheads="1"/>
            </p:cNvSpPr>
            <p:nvPr/>
          </p:nvSpPr>
          <p:spPr bwMode="auto">
            <a:xfrm>
              <a:off x="2610" y="2923"/>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20</a:t>
              </a:r>
            </a:p>
          </p:txBody>
        </p:sp>
      </p:grpSp>
      <p:grpSp>
        <p:nvGrpSpPr>
          <p:cNvPr id="9" name="Group 56"/>
          <p:cNvGrpSpPr>
            <a:grpSpLocks/>
          </p:cNvGrpSpPr>
          <p:nvPr/>
        </p:nvGrpSpPr>
        <p:grpSpPr bwMode="auto">
          <a:xfrm>
            <a:off x="7656106" y="2274888"/>
            <a:ext cx="2547803" cy="3043237"/>
            <a:chOff x="3618" y="1226"/>
            <a:chExt cx="1204" cy="1917"/>
          </a:xfrm>
        </p:grpSpPr>
        <p:sp>
          <p:nvSpPr>
            <p:cNvPr id="25618" name="Freeform 57"/>
            <p:cNvSpPr>
              <a:spLocks/>
            </p:cNvSpPr>
            <p:nvPr/>
          </p:nvSpPr>
          <p:spPr bwMode="auto">
            <a:xfrm>
              <a:off x="3714" y="1404"/>
              <a:ext cx="996" cy="1739"/>
            </a:xfrm>
            <a:custGeom>
              <a:avLst/>
              <a:gdLst>
                <a:gd name="T0" fmla="*/ 0 w 1432"/>
                <a:gd name="T1" fmla="*/ 919 h 1739"/>
                <a:gd name="T2" fmla="*/ 1 w 1432"/>
                <a:gd name="T3" fmla="*/ 1739 h 1739"/>
                <a:gd name="T4" fmla="*/ 335 w 1432"/>
                <a:gd name="T5" fmla="*/ 1739 h 1739"/>
                <a:gd name="T6" fmla="*/ 335 w 1432"/>
                <a:gd name="T7" fmla="*/ 0 h 1739"/>
                <a:gd name="T8" fmla="*/ 0 60000 65536"/>
                <a:gd name="T9" fmla="*/ 0 60000 65536"/>
                <a:gd name="T10" fmla="*/ 0 60000 65536"/>
                <a:gd name="T11" fmla="*/ 0 60000 65536"/>
                <a:gd name="T12" fmla="*/ 0 w 1432"/>
                <a:gd name="T13" fmla="*/ 0 h 1739"/>
                <a:gd name="T14" fmla="*/ 1432 w 1432"/>
                <a:gd name="T15" fmla="*/ 1739 h 1739"/>
              </a:gdLst>
              <a:ahLst/>
              <a:cxnLst>
                <a:cxn ang="T8">
                  <a:pos x="T0" y="T1"/>
                </a:cxn>
                <a:cxn ang="T9">
                  <a:pos x="T2" y="T3"/>
                </a:cxn>
                <a:cxn ang="T10">
                  <a:pos x="T4" y="T5"/>
                </a:cxn>
                <a:cxn ang="T11">
                  <a:pos x="T6" y="T7"/>
                </a:cxn>
              </a:cxnLst>
              <a:rect l="T12" t="T13" r="T14" b="T15"/>
              <a:pathLst>
                <a:path w="1432" h="1739">
                  <a:moveTo>
                    <a:pt x="0" y="919"/>
                  </a:moveTo>
                  <a:lnTo>
                    <a:pt x="3" y="1739"/>
                  </a:lnTo>
                  <a:lnTo>
                    <a:pt x="1432" y="1739"/>
                  </a:lnTo>
                  <a:lnTo>
                    <a:pt x="1432" y="0"/>
                  </a:lnTo>
                </a:path>
              </a:pathLst>
            </a:custGeom>
            <a:noFill/>
            <a:ln w="42926">
              <a:solidFill>
                <a:srgbClr val="000000"/>
              </a:solidFill>
              <a:round/>
              <a:headEnd type="oval"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9" name="Line 58"/>
            <p:cNvSpPr>
              <a:spLocks noChangeShapeType="1"/>
            </p:cNvSpPr>
            <p:nvPr/>
          </p:nvSpPr>
          <p:spPr bwMode="auto">
            <a:xfrm>
              <a:off x="3618" y="3019"/>
              <a:ext cx="192" cy="5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0" name="Text Box 59"/>
            <p:cNvSpPr txBox="1">
              <a:spLocks noChangeArrowheads="1"/>
            </p:cNvSpPr>
            <p:nvPr/>
          </p:nvSpPr>
          <p:spPr bwMode="auto">
            <a:xfrm>
              <a:off x="4530" y="1226"/>
              <a:ext cx="2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Data</a:t>
              </a:r>
            </a:p>
          </p:txBody>
        </p:sp>
        <p:sp>
          <p:nvSpPr>
            <p:cNvPr id="25621" name="Text Box 60"/>
            <p:cNvSpPr txBox="1">
              <a:spLocks noChangeArrowheads="1"/>
            </p:cNvSpPr>
            <p:nvPr/>
          </p:nvSpPr>
          <p:spPr bwMode="auto">
            <a:xfrm>
              <a:off x="3762" y="2923"/>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32</a:t>
              </a:r>
            </a:p>
          </p:txBody>
        </p:sp>
      </p:grpSp>
      <p:grpSp>
        <p:nvGrpSpPr>
          <p:cNvPr id="10" name="Group 5"/>
          <p:cNvGrpSpPr>
            <a:grpSpLocks/>
          </p:cNvGrpSpPr>
          <p:nvPr/>
        </p:nvGrpSpPr>
        <p:grpSpPr bwMode="auto">
          <a:xfrm>
            <a:off x="1523604" y="2309813"/>
            <a:ext cx="3883073" cy="3905250"/>
            <a:chOff x="720" y="1248"/>
            <a:chExt cx="1835" cy="2460"/>
          </a:xfrm>
        </p:grpSpPr>
        <p:sp>
          <p:nvSpPr>
            <p:cNvPr id="25613" name="Freeform 6"/>
            <p:cNvSpPr>
              <a:spLocks/>
            </p:cNvSpPr>
            <p:nvPr/>
          </p:nvSpPr>
          <p:spPr bwMode="auto">
            <a:xfrm>
              <a:off x="2222" y="3468"/>
              <a:ext cx="222" cy="172"/>
            </a:xfrm>
            <a:custGeom>
              <a:avLst/>
              <a:gdLst>
                <a:gd name="T0" fmla="*/ 0 w 222"/>
                <a:gd name="T1" fmla="*/ 101 h 172"/>
                <a:gd name="T2" fmla="*/ 3 w 222"/>
                <a:gd name="T3" fmla="*/ 114 h 172"/>
                <a:gd name="T4" fmla="*/ 7 w 222"/>
                <a:gd name="T5" fmla="*/ 125 h 172"/>
                <a:gd name="T6" fmla="*/ 13 w 222"/>
                <a:gd name="T7" fmla="*/ 134 h 172"/>
                <a:gd name="T8" fmla="*/ 23 w 222"/>
                <a:gd name="T9" fmla="*/ 143 h 172"/>
                <a:gd name="T10" fmla="*/ 33 w 222"/>
                <a:gd name="T11" fmla="*/ 152 h 172"/>
                <a:gd name="T12" fmla="*/ 47 w 222"/>
                <a:gd name="T13" fmla="*/ 158 h 172"/>
                <a:gd name="T14" fmla="*/ 60 w 222"/>
                <a:gd name="T15" fmla="*/ 165 h 172"/>
                <a:gd name="T16" fmla="*/ 77 w 222"/>
                <a:gd name="T17" fmla="*/ 169 h 172"/>
                <a:gd name="T18" fmla="*/ 94 w 222"/>
                <a:gd name="T19" fmla="*/ 172 h 172"/>
                <a:gd name="T20" fmla="*/ 111 w 222"/>
                <a:gd name="T21" fmla="*/ 172 h 172"/>
                <a:gd name="T22" fmla="*/ 131 w 222"/>
                <a:gd name="T23" fmla="*/ 172 h 172"/>
                <a:gd name="T24" fmla="*/ 148 w 222"/>
                <a:gd name="T25" fmla="*/ 169 h 172"/>
                <a:gd name="T26" fmla="*/ 161 w 222"/>
                <a:gd name="T27" fmla="*/ 165 h 172"/>
                <a:gd name="T28" fmla="*/ 178 w 222"/>
                <a:gd name="T29" fmla="*/ 158 h 172"/>
                <a:gd name="T30" fmla="*/ 188 w 222"/>
                <a:gd name="T31" fmla="*/ 152 h 172"/>
                <a:gd name="T32" fmla="*/ 202 w 222"/>
                <a:gd name="T33" fmla="*/ 143 h 172"/>
                <a:gd name="T34" fmla="*/ 208 w 222"/>
                <a:gd name="T35" fmla="*/ 134 h 172"/>
                <a:gd name="T36" fmla="*/ 215 w 222"/>
                <a:gd name="T37" fmla="*/ 125 h 172"/>
                <a:gd name="T38" fmla="*/ 222 w 222"/>
                <a:gd name="T39" fmla="*/ 114 h 172"/>
                <a:gd name="T40" fmla="*/ 222 w 222"/>
                <a:gd name="T41" fmla="*/ 104 h 172"/>
                <a:gd name="T42" fmla="*/ 222 w 222"/>
                <a:gd name="T43" fmla="*/ 0 h 172"/>
                <a:gd name="T44" fmla="*/ 3 w 222"/>
                <a:gd name="T45" fmla="*/ 0 h 172"/>
                <a:gd name="T46" fmla="*/ 3 w 222"/>
                <a:gd name="T47" fmla="*/ 104 h 172"/>
                <a:gd name="T48" fmla="*/ 3 w 222"/>
                <a:gd name="T49" fmla="*/ 104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4" name="Line 7"/>
            <p:cNvSpPr>
              <a:spLocks noChangeShapeType="1"/>
            </p:cNvSpPr>
            <p:nvPr/>
          </p:nvSpPr>
          <p:spPr bwMode="auto">
            <a:xfrm>
              <a:off x="2252" y="2316"/>
              <a:ext cx="7" cy="1150"/>
            </a:xfrm>
            <a:prstGeom prst="line">
              <a:avLst/>
            </a:prstGeom>
            <a:noFill/>
            <a:ln w="20701">
              <a:solidFill>
                <a:srgbClr val="000000"/>
              </a:solidFill>
              <a:round/>
              <a:headEnd type="oval" w="sm" len="sm"/>
              <a:tailEnd/>
            </a:ln>
            <a:extLst>
              <a:ext uri="{909E8E84-426E-40DD-AFC4-6F175D3DCCD1}">
                <a14:hiddenFill xmlns:a14="http://schemas.microsoft.com/office/drawing/2010/main">
                  <a:noFill/>
                </a14:hiddenFill>
              </a:ext>
            </a:extLst>
          </p:spPr>
          <p:txBody>
            <a:bodyPr/>
            <a:lstStyle/>
            <a:p>
              <a:endParaRPr lang="en-US"/>
            </a:p>
          </p:txBody>
        </p:sp>
        <p:sp>
          <p:nvSpPr>
            <p:cNvPr id="25615" name="Freeform 8"/>
            <p:cNvSpPr>
              <a:spLocks/>
            </p:cNvSpPr>
            <p:nvPr/>
          </p:nvSpPr>
          <p:spPr bwMode="auto">
            <a:xfrm>
              <a:off x="2303" y="3330"/>
              <a:ext cx="252" cy="136"/>
            </a:xfrm>
            <a:custGeom>
              <a:avLst/>
              <a:gdLst>
                <a:gd name="T0" fmla="*/ 248 w 252"/>
                <a:gd name="T1" fmla="*/ 0 h 136"/>
                <a:gd name="T2" fmla="*/ 252 w 252"/>
                <a:gd name="T3" fmla="*/ 68 h 136"/>
                <a:gd name="T4" fmla="*/ 0 w 252"/>
                <a:gd name="T5" fmla="*/ 68 h 136"/>
                <a:gd name="T6" fmla="*/ 0 w 252"/>
                <a:gd name="T7" fmla="*/ 136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6" name="Freeform 9"/>
            <p:cNvSpPr>
              <a:spLocks/>
            </p:cNvSpPr>
            <p:nvPr/>
          </p:nvSpPr>
          <p:spPr bwMode="auto">
            <a:xfrm>
              <a:off x="857" y="1410"/>
              <a:ext cx="1476" cy="2298"/>
            </a:xfrm>
            <a:custGeom>
              <a:avLst/>
              <a:gdLst>
                <a:gd name="T0" fmla="*/ 1476 w 1476"/>
                <a:gd name="T1" fmla="*/ 2230 h 2298"/>
                <a:gd name="T2" fmla="*/ 1476 w 1476"/>
                <a:gd name="T3" fmla="*/ 2298 h 2298"/>
                <a:gd name="T4" fmla="*/ 0 w 1476"/>
                <a:gd name="T5" fmla="*/ 2298 h 2298"/>
                <a:gd name="T6" fmla="*/ 0 w 1476"/>
                <a:gd name="T7" fmla="*/ 0 h 2298"/>
                <a:gd name="T8" fmla="*/ 0 60000 65536"/>
                <a:gd name="T9" fmla="*/ 0 60000 65536"/>
                <a:gd name="T10" fmla="*/ 0 60000 65536"/>
                <a:gd name="T11" fmla="*/ 0 60000 65536"/>
                <a:gd name="T12" fmla="*/ 0 w 1476"/>
                <a:gd name="T13" fmla="*/ 0 h 2298"/>
                <a:gd name="T14" fmla="*/ 1476 w 1476"/>
                <a:gd name="T15" fmla="*/ 2298 h 2298"/>
              </a:gdLst>
              <a:ahLst/>
              <a:cxnLst>
                <a:cxn ang="T8">
                  <a:pos x="T0" y="T1"/>
                </a:cxn>
                <a:cxn ang="T9">
                  <a:pos x="T2" y="T3"/>
                </a:cxn>
                <a:cxn ang="T10">
                  <a:pos x="T4" y="T5"/>
                </a:cxn>
                <a:cxn ang="T11">
                  <a:pos x="T6" y="T7"/>
                </a:cxn>
              </a:cxnLst>
              <a:rect l="T12" t="T13" r="T14" b="T15"/>
              <a:pathLst>
                <a:path w="1476" h="2298">
                  <a:moveTo>
                    <a:pt x="1476" y="2230"/>
                  </a:moveTo>
                  <a:lnTo>
                    <a:pt x="1476" y="2298"/>
                  </a:lnTo>
                  <a:lnTo>
                    <a:pt x="0" y="2298"/>
                  </a:lnTo>
                  <a:lnTo>
                    <a:pt x="0" y="0"/>
                  </a:lnTo>
                </a:path>
              </a:pathLst>
            </a:custGeom>
            <a:noFill/>
            <a:ln w="20638">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7" name="Text Box 10"/>
            <p:cNvSpPr txBox="1">
              <a:spLocks noChangeArrowheads="1"/>
            </p:cNvSpPr>
            <p:nvPr/>
          </p:nvSpPr>
          <p:spPr bwMode="auto">
            <a:xfrm>
              <a:off x="720" y="1248"/>
              <a:ext cx="20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Hit</a:t>
              </a:r>
            </a:p>
          </p:txBody>
        </p:sp>
      </p:grpSp>
    </p:spTree>
    <p:extLst>
      <p:ext uri="{BB962C8B-B14F-4D97-AF65-F5344CB8AC3E}">
        <p14:creationId xmlns:p14="http://schemas.microsoft.com/office/powerpoint/2010/main" val="159379174"/>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04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465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00489" y="312739"/>
            <a:ext cx="4223766"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6627" name="Rectangle 3"/>
          <p:cNvSpPr>
            <a:spLocks noGrp="1" noChangeArrowheads="1"/>
          </p:cNvSpPr>
          <p:nvPr>
            <p:ph type="title"/>
          </p:nvPr>
        </p:nvSpPr>
        <p:spPr>
          <a:xfrm>
            <a:off x="912046" y="146051"/>
            <a:ext cx="11010148" cy="582613"/>
          </a:xfrm>
        </p:spPr>
        <p:txBody>
          <a:bodyPr lIns="90488" tIns="44450" rIns="90488" bIns="44450" anchor="ctr"/>
          <a:lstStyle/>
          <a:p>
            <a:r>
              <a:rPr lang="en-US" sz="3200" smtClean="0"/>
              <a:t>Multiword Block Direct Mapped Cache</a:t>
            </a:r>
          </a:p>
        </p:txBody>
      </p:sp>
      <p:grpSp>
        <p:nvGrpSpPr>
          <p:cNvPr id="2" name="Group 4"/>
          <p:cNvGrpSpPr>
            <a:grpSpLocks/>
          </p:cNvGrpSpPr>
          <p:nvPr/>
        </p:nvGrpSpPr>
        <p:grpSpPr bwMode="auto">
          <a:xfrm>
            <a:off x="1218883" y="2138363"/>
            <a:ext cx="4869182" cy="1828800"/>
            <a:chOff x="576" y="1248"/>
            <a:chExt cx="2301" cy="1152"/>
          </a:xfrm>
        </p:grpSpPr>
        <p:grpSp>
          <p:nvGrpSpPr>
            <p:cNvPr id="26709" name="Group 5"/>
            <p:cNvGrpSpPr>
              <a:grpSpLocks/>
            </p:cNvGrpSpPr>
            <p:nvPr/>
          </p:nvGrpSpPr>
          <p:grpSpPr bwMode="auto">
            <a:xfrm>
              <a:off x="576" y="1248"/>
              <a:ext cx="2301" cy="1152"/>
              <a:chOff x="576" y="1248"/>
              <a:chExt cx="2301" cy="1152"/>
            </a:xfrm>
          </p:grpSpPr>
          <p:sp>
            <p:nvSpPr>
              <p:cNvPr id="26711" name="Line 6"/>
              <p:cNvSpPr>
                <a:spLocks noChangeShapeType="1"/>
              </p:cNvSpPr>
              <p:nvPr/>
            </p:nvSpPr>
            <p:spPr bwMode="auto">
              <a:xfrm>
                <a:off x="2640" y="1344"/>
                <a:ext cx="148" cy="5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2" name="Text Box 7"/>
              <p:cNvSpPr txBox="1">
                <a:spLocks noChangeArrowheads="1"/>
              </p:cNvSpPr>
              <p:nvPr/>
            </p:nvSpPr>
            <p:spPr bwMode="auto">
              <a:xfrm>
                <a:off x="2736" y="1296"/>
                <a:ext cx="14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8</a:t>
                </a:r>
              </a:p>
            </p:txBody>
          </p:sp>
          <p:sp>
            <p:nvSpPr>
              <p:cNvPr id="26713" name="Text Box 8"/>
              <p:cNvSpPr txBox="1">
                <a:spLocks noChangeArrowheads="1"/>
              </p:cNvSpPr>
              <p:nvPr/>
            </p:nvSpPr>
            <p:spPr bwMode="auto">
              <a:xfrm>
                <a:off x="2208" y="1423"/>
                <a:ext cx="3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Index</a:t>
                </a:r>
              </a:p>
            </p:txBody>
          </p:sp>
          <p:sp>
            <p:nvSpPr>
              <p:cNvPr id="26714" name="Line 9"/>
              <p:cNvSpPr>
                <a:spLocks noChangeShapeType="1"/>
              </p:cNvSpPr>
              <p:nvPr/>
            </p:nvSpPr>
            <p:spPr bwMode="auto">
              <a:xfrm>
                <a:off x="2736" y="1248"/>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5" name="Line 10"/>
              <p:cNvSpPr>
                <a:spLocks noChangeShapeType="1"/>
              </p:cNvSpPr>
              <p:nvPr/>
            </p:nvSpPr>
            <p:spPr bwMode="auto">
              <a:xfrm>
                <a:off x="576" y="1632"/>
                <a:ext cx="21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16" name="Line 11"/>
              <p:cNvSpPr>
                <a:spLocks noChangeShapeType="1"/>
              </p:cNvSpPr>
              <p:nvPr/>
            </p:nvSpPr>
            <p:spPr bwMode="auto">
              <a:xfrm>
                <a:off x="576" y="1632"/>
                <a:ext cx="0"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710" name="Line 12"/>
            <p:cNvSpPr>
              <a:spLocks noChangeShapeType="1"/>
            </p:cNvSpPr>
            <p:nvPr/>
          </p:nvSpPr>
          <p:spPr bwMode="auto">
            <a:xfrm>
              <a:off x="576" y="2400"/>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6629" name="Group 13"/>
          <p:cNvGrpSpPr>
            <a:grpSpLocks/>
          </p:cNvGrpSpPr>
          <p:nvPr/>
        </p:nvGrpSpPr>
        <p:grpSpPr bwMode="auto">
          <a:xfrm>
            <a:off x="1218882" y="2824163"/>
            <a:ext cx="9852634" cy="2225674"/>
            <a:chOff x="576" y="1680"/>
            <a:chExt cx="4656" cy="1402"/>
          </a:xfrm>
        </p:grpSpPr>
        <p:sp>
          <p:nvSpPr>
            <p:cNvPr id="26688" name="Freeform 14"/>
            <p:cNvSpPr>
              <a:spLocks/>
            </p:cNvSpPr>
            <p:nvPr/>
          </p:nvSpPr>
          <p:spPr bwMode="auto">
            <a:xfrm>
              <a:off x="960" y="2352"/>
              <a:ext cx="4260" cy="96"/>
            </a:xfrm>
            <a:custGeom>
              <a:avLst/>
              <a:gdLst>
                <a:gd name="T0" fmla="*/ 79210 w 1608"/>
                <a:gd name="T1" fmla="*/ 64 h 110"/>
                <a:gd name="T2" fmla="*/ 79210 w 1608"/>
                <a:gd name="T3" fmla="*/ 0 h 110"/>
                <a:gd name="T4" fmla="*/ 0 w 1608"/>
                <a:gd name="T5" fmla="*/ 0 h 110"/>
                <a:gd name="T6" fmla="*/ 0 w 1608"/>
                <a:gd name="T7" fmla="*/ 64 h 110"/>
                <a:gd name="T8" fmla="*/ 79210 w 1608"/>
                <a:gd name="T9" fmla="*/ 64 h 110"/>
                <a:gd name="T10" fmla="*/ 79210 w 1608"/>
                <a:gd name="T11" fmla="*/ 64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close/>
                </a:path>
              </a:pathLst>
            </a:custGeom>
            <a:solidFill>
              <a:schemeClr val="hlink"/>
            </a:solidFill>
            <a:ln w="9525">
              <a:solidFill>
                <a:schemeClr val="hlink"/>
              </a:solidFill>
              <a:round/>
              <a:headEnd/>
              <a:tailEnd/>
            </a:ln>
          </p:spPr>
          <p:txBody>
            <a:bodyPr/>
            <a:lstStyle/>
            <a:p>
              <a:endParaRPr lang="en-US"/>
            </a:p>
          </p:txBody>
        </p:sp>
        <p:sp>
          <p:nvSpPr>
            <p:cNvPr id="26689" name="Freeform 15"/>
            <p:cNvSpPr>
              <a:spLocks/>
            </p:cNvSpPr>
            <p:nvPr/>
          </p:nvSpPr>
          <p:spPr bwMode="auto">
            <a:xfrm>
              <a:off x="960" y="2352"/>
              <a:ext cx="4272" cy="96"/>
            </a:xfrm>
            <a:custGeom>
              <a:avLst/>
              <a:gdLst>
                <a:gd name="T0" fmla="*/ 80103 w 1608"/>
                <a:gd name="T1" fmla="*/ 64 h 110"/>
                <a:gd name="T2" fmla="*/ 80103 w 1608"/>
                <a:gd name="T3" fmla="*/ 0 h 110"/>
                <a:gd name="T4" fmla="*/ 0 w 1608"/>
                <a:gd name="T5" fmla="*/ 0 h 110"/>
                <a:gd name="T6" fmla="*/ 0 w 1608"/>
                <a:gd name="T7" fmla="*/ 64 h 110"/>
                <a:gd name="T8" fmla="*/ 80103 w 1608"/>
                <a:gd name="T9" fmla="*/ 64 h 110"/>
                <a:gd name="T10" fmla="*/ 80103 w 1608"/>
                <a:gd name="T11" fmla="*/ 64 h 110"/>
                <a:gd name="T12" fmla="*/ 0 60000 65536"/>
                <a:gd name="T13" fmla="*/ 0 60000 65536"/>
                <a:gd name="T14" fmla="*/ 0 60000 65536"/>
                <a:gd name="T15" fmla="*/ 0 60000 65536"/>
                <a:gd name="T16" fmla="*/ 0 60000 65536"/>
                <a:gd name="T17" fmla="*/ 0 60000 65536"/>
                <a:gd name="T18" fmla="*/ 0 w 1608"/>
                <a:gd name="T19" fmla="*/ 0 h 110"/>
                <a:gd name="T20" fmla="*/ 1608 w 16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608" h="110">
                  <a:moveTo>
                    <a:pt x="1608" y="110"/>
                  </a:moveTo>
                  <a:lnTo>
                    <a:pt x="1608" y="0"/>
                  </a:lnTo>
                  <a:lnTo>
                    <a:pt x="0" y="0"/>
                  </a:lnTo>
                  <a:lnTo>
                    <a:pt x="0" y="110"/>
                  </a:lnTo>
                  <a:lnTo>
                    <a:pt x="1608" y="11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90" name="Line 16"/>
            <p:cNvSpPr>
              <a:spLocks noChangeShapeType="1"/>
            </p:cNvSpPr>
            <p:nvPr/>
          </p:nvSpPr>
          <p:spPr bwMode="auto">
            <a:xfrm flipH="1">
              <a:off x="960" y="2011"/>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1" name="Line 17"/>
            <p:cNvSpPr>
              <a:spLocks noChangeShapeType="1"/>
            </p:cNvSpPr>
            <p:nvPr/>
          </p:nvSpPr>
          <p:spPr bwMode="auto">
            <a:xfrm flipH="1">
              <a:off x="960" y="2121"/>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2" name="Line 18"/>
            <p:cNvSpPr>
              <a:spLocks noChangeShapeType="1"/>
            </p:cNvSpPr>
            <p:nvPr/>
          </p:nvSpPr>
          <p:spPr bwMode="auto">
            <a:xfrm flipH="1">
              <a:off x="960" y="2230"/>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3" name="Line 19"/>
            <p:cNvSpPr>
              <a:spLocks noChangeShapeType="1"/>
            </p:cNvSpPr>
            <p:nvPr/>
          </p:nvSpPr>
          <p:spPr bwMode="auto">
            <a:xfrm flipH="1">
              <a:off x="960" y="2559"/>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4" name="Line 20"/>
            <p:cNvSpPr>
              <a:spLocks noChangeShapeType="1"/>
            </p:cNvSpPr>
            <p:nvPr/>
          </p:nvSpPr>
          <p:spPr bwMode="auto">
            <a:xfrm flipH="1">
              <a:off x="960" y="2669"/>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5" name="Line 21"/>
            <p:cNvSpPr>
              <a:spLocks noChangeShapeType="1"/>
            </p:cNvSpPr>
            <p:nvPr/>
          </p:nvSpPr>
          <p:spPr bwMode="auto">
            <a:xfrm flipH="1">
              <a:off x="960" y="2779"/>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6" name="Line 22"/>
            <p:cNvSpPr>
              <a:spLocks noChangeShapeType="1"/>
            </p:cNvSpPr>
            <p:nvPr/>
          </p:nvSpPr>
          <p:spPr bwMode="auto">
            <a:xfrm flipH="1">
              <a:off x="960" y="2889"/>
              <a:ext cx="4260"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7" name="Text Box 23"/>
            <p:cNvSpPr txBox="1">
              <a:spLocks noChangeArrowheads="1"/>
            </p:cNvSpPr>
            <p:nvPr/>
          </p:nvSpPr>
          <p:spPr bwMode="auto">
            <a:xfrm>
              <a:off x="3216" y="1680"/>
              <a:ext cx="26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Data</a:t>
              </a:r>
            </a:p>
          </p:txBody>
        </p:sp>
        <p:sp>
          <p:nvSpPr>
            <p:cNvPr id="26698" name="Text Box 24"/>
            <p:cNvSpPr txBox="1">
              <a:spLocks noChangeArrowheads="1"/>
            </p:cNvSpPr>
            <p:nvPr/>
          </p:nvSpPr>
          <p:spPr bwMode="auto">
            <a:xfrm>
              <a:off x="576" y="1728"/>
              <a:ext cx="2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Index</a:t>
              </a:r>
            </a:p>
          </p:txBody>
        </p:sp>
        <p:sp>
          <p:nvSpPr>
            <p:cNvPr id="26699" name="Text Box 25"/>
            <p:cNvSpPr txBox="1">
              <a:spLocks noChangeArrowheads="1"/>
            </p:cNvSpPr>
            <p:nvPr/>
          </p:nvSpPr>
          <p:spPr bwMode="auto">
            <a:xfrm>
              <a:off x="1200" y="1728"/>
              <a:ext cx="22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Tag</a:t>
              </a:r>
            </a:p>
          </p:txBody>
        </p:sp>
        <p:sp>
          <p:nvSpPr>
            <p:cNvPr id="26700" name="Text Box 26"/>
            <p:cNvSpPr txBox="1">
              <a:spLocks noChangeArrowheads="1"/>
            </p:cNvSpPr>
            <p:nvPr/>
          </p:nvSpPr>
          <p:spPr bwMode="auto">
            <a:xfrm>
              <a:off x="864" y="1728"/>
              <a:ext cx="27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Valid</a:t>
              </a:r>
            </a:p>
          </p:txBody>
        </p:sp>
        <p:sp>
          <p:nvSpPr>
            <p:cNvPr id="26701" name="Text Box 27"/>
            <p:cNvSpPr txBox="1">
              <a:spLocks noChangeArrowheads="1"/>
            </p:cNvSpPr>
            <p:nvPr/>
          </p:nvSpPr>
          <p:spPr bwMode="auto">
            <a:xfrm>
              <a:off x="744" y="1872"/>
              <a:ext cx="20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a:lnSpc>
                  <a:spcPct val="110000"/>
                </a:lnSpc>
              </a:pPr>
              <a:r>
                <a:rPr lang="en-US" sz="1200"/>
                <a:t>0</a:t>
              </a:r>
            </a:p>
            <a:p>
              <a:pPr algn="r">
                <a:lnSpc>
                  <a:spcPct val="110000"/>
                </a:lnSpc>
              </a:pPr>
              <a:r>
                <a:rPr lang="en-US" sz="1200"/>
                <a:t>1</a:t>
              </a:r>
            </a:p>
            <a:p>
              <a:pPr algn="r">
                <a:lnSpc>
                  <a:spcPct val="110000"/>
                </a:lnSpc>
              </a:pPr>
              <a:r>
                <a:rPr lang="en-US" sz="1200"/>
                <a:t>2</a:t>
              </a:r>
            </a:p>
            <a:p>
              <a:pPr algn="r">
                <a:lnSpc>
                  <a:spcPct val="110000"/>
                </a:lnSpc>
              </a:pPr>
              <a:r>
                <a:rPr lang="en-US" sz="1200"/>
                <a:t>.</a:t>
              </a:r>
            </a:p>
            <a:p>
              <a:pPr algn="r">
                <a:lnSpc>
                  <a:spcPct val="110000"/>
                </a:lnSpc>
              </a:pPr>
              <a:r>
                <a:rPr lang="en-US" sz="1200"/>
                <a:t>.</a:t>
              </a:r>
            </a:p>
            <a:p>
              <a:pPr algn="r">
                <a:lnSpc>
                  <a:spcPct val="110000"/>
                </a:lnSpc>
              </a:pPr>
              <a:r>
                <a:rPr lang="en-US" sz="1200"/>
                <a:t>.</a:t>
              </a:r>
            </a:p>
            <a:p>
              <a:pPr algn="r">
                <a:lnSpc>
                  <a:spcPct val="110000"/>
                </a:lnSpc>
              </a:pPr>
              <a:r>
                <a:rPr lang="en-US" sz="1200"/>
                <a:t>253</a:t>
              </a:r>
            </a:p>
            <a:p>
              <a:pPr algn="r">
                <a:lnSpc>
                  <a:spcPct val="110000"/>
                </a:lnSpc>
              </a:pPr>
              <a:r>
                <a:rPr lang="en-US" sz="1200"/>
                <a:t>254</a:t>
              </a:r>
            </a:p>
            <a:p>
              <a:pPr algn="r">
                <a:lnSpc>
                  <a:spcPct val="110000"/>
                </a:lnSpc>
              </a:pPr>
              <a:r>
                <a:rPr lang="en-US" sz="1200"/>
                <a:t>255</a:t>
              </a:r>
            </a:p>
          </p:txBody>
        </p:sp>
        <p:sp>
          <p:nvSpPr>
            <p:cNvPr id="26702" name="Rectangle 28"/>
            <p:cNvSpPr>
              <a:spLocks noChangeArrowheads="1"/>
            </p:cNvSpPr>
            <p:nvPr/>
          </p:nvSpPr>
          <p:spPr bwMode="auto">
            <a:xfrm>
              <a:off x="960" y="1920"/>
              <a:ext cx="4272" cy="110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703" name="Line 29"/>
            <p:cNvSpPr>
              <a:spLocks noChangeShapeType="1"/>
            </p:cNvSpPr>
            <p:nvPr/>
          </p:nvSpPr>
          <p:spPr bwMode="auto">
            <a:xfrm>
              <a:off x="3408" y="1920"/>
              <a:ext cx="1" cy="110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4" name="Line 30"/>
            <p:cNvSpPr>
              <a:spLocks noChangeShapeType="1"/>
            </p:cNvSpPr>
            <p:nvPr/>
          </p:nvSpPr>
          <p:spPr bwMode="auto">
            <a:xfrm>
              <a:off x="4320" y="1920"/>
              <a:ext cx="1" cy="110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5" name="Line 31"/>
            <p:cNvSpPr>
              <a:spLocks noChangeShapeType="1"/>
            </p:cNvSpPr>
            <p:nvPr/>
          </p:nvSpPr>
          <p:spPr bwMode="auto">
            <a:xfrm>
              <a:off x="2496" y="1920"/>
              <a:ext cx="1" cy="110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6" name="Line 32"/>
            <p:cNvSpPr>
              <a:spLocks noChangeShapeType="1"/>
            </p:cNvSpPr>
            <p:nvPr/>
          </p:nvSpPr>
          <p:spPr bwMode="auto">
            <a:xfrm>
              <a:off x="1584" y="1920"/>
              <a:ext cx="0" cy="110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7" name="Line 33"/>
            <p:cNvSpPr>
              <a:spLocks noChangeShapeType="1"/>
            </p:cNvSpPr>
            <p:nvPr/>
          </p:nvSpPr>
          <p:spPr bwMode="auto">
            <a:xfrm>
              <a:off x="1056" y="1920"/>
              <a:ext cx="1" cy="110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8" name="Line 34"/>
            <p:cNvSpPr>
              <a:spLocks noChangeShapeType="1"/>
            </p:cNvSpPr>
            <p:nvPr/>
          </p:nvSpPr>
          <p:spPr bwMode="auto">
            <a:xfrm>
              <a:off x="1584" y="1824"/>
              <a:ext cx="3648"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6630" name="Group 35"/>
          <p:cNvGrpSpPr>
            <a:grpSpLocks/>
          </p:cNvGrpSpPr>
          <p:nvPr/>
        </p:nvGrpSpPr>
        <p:grpSpPr bwMode="auto">
          <a:xfrm>
            <a:off x="3453500" y="1528763"/>
            <a:ext cx="4672383" cy="633412"/>
            <a:chOff x="1632" y="864"/>
            <a:chExt cx="2208" cy="399"/>
          </a:xfrm>
        </p:grpSpPr>
        <p:sp>
          <p:nvSpPr>
            <p:cNvPr id="26681" name="Line 36"/>
            <p:cNvSpPr>
              <a:spLocks noChangeShapeType="1"/>
            </p:cNvSpPr>
            <p:nvPr/>
          </p:nvSpPr>
          <p:spPr bwMode="auto">
            <a:xfrm flipV="1">
              <a:off x="2528" y="1114"/>
              <a:ext cx="3" cy="14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2" name="Line 37"/>
            <p:cNvSpPr>
              <a:spLocks noChangeShapeType="1"/>
            </p:cNvSpPr>
            <p:nvPr/>
          </p:nvSpPr>
          <p:spPr bwMode="auto">
            <a:xfrm flipV="1">
              <a:off x="3072" y="1104"/>
              <a:ext cx="1" cy="14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3" name="Freeform 38"/>
            <p:cNvSpPr>
              <a:spLocks/>
            </p:cNvSpPr>
            <p:nvPr/>
          </p:nvSpPr>
          <p:spPr bwMode="auto">
            <a:xfrm>
              <a:off x="1660" y="1112"/>
              <a:ext cx="1570" cy="151"/>
            </a:xfrm>
            <a:custGeom>
              <a:avLst/>
              <a:gdLst>
                <a:gd name="T0" fmla="*/ 0 w 1570"/>
                <a:gd name="T1" fmla="*/ 149 h 151"/>
                <a:gd name="T2" fmla="*/ 3 w 1570"/>
                <a:gd name="T3" fmla="*/ 0 h 151"/>
                <a:gd name="T4" fmla="*/ 1570 w 1570"/>
                <a:gd name="T5" fmla="*/ 0 h 151"/>
                <a:gd name="T6" fmla="*/ 1570 w 1570"/>
                <a:gd name="T7" fmla="*/ 151 h 151"/>
                <a:gd name="T8" fmla="*/ 3 w 1570"/>
                <a:gd name="T9" fmla="*/ 151 h 151"/>
                <a:gd name="T10" fmla="*/ 3 w 1570"/>
                <a:gd name="T11" fmla="*/ 151 h 151"/>
                <a:gd name="T12" fmla="*/ 0 60000 65536"/>
                <a:gd name="T13" fmla="*/ 0 60000 65536"/>
                <a:gd name="T14" fmla="*/ 0 60000 65536"/>
                <a:gd name="T15" fmla="*/ 0 60000 65536"/>
                <a:gd name="T16" fmla="*/ 0 60000 65536"/>
                <a:gd name="T17" fmla="*/ 0 60000 65536"/>
                <a:gd name="T18" fmla="*/ 0 w 1570"/>
                <a:gd name="T19" fmla="*/ 0 h 151"/>
                <a:gd name="T20" fmla="*/ 1570 w 1570"/>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1570" h="151">
                  <a:moveTo>
                    <a:pt x="0" y="149"/>
                  </a:moveTo>
                  <a:lnTo>
                    <a:pt x="3" y="0"/>
                  </a:lnTo>
                  <a:lnTo>
                    <a:pt x="1570" y="0"/>
                  </a:lnTo>
                  <a:lnTo>
                    <a:pt x="1570" y="151"/>
                  </a:lnTo>
                  <a:lnTo>
                    <a:pt x="3" y="151"/>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84" name="Text Box 39"/>
            <p:cNvSpPr txBox="1">
              <a:spLocks noChangeArrowheads="1"/>
            </p:cNvSpPr>
            <p:nvPr/>
          </p:nvSpPr>
          <p:spPr bwMode="auto">
            <a:xfrm>
              <a:off x="1632" y="960"/>
              <a:ext cx="193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000"/>
                <a:t>31 30   . . .         13 12  11    . . .    4  3 2  1 0</a:t>
              </a:r>
            </a:p>
          </p:txBody>
        </p:sp>
        <p:sp>
          <p:nvSpPr>
            <p:cNvPr id="26685" name="Line 40"/>
            <p:cNvSpPr>
              <a:spLocks noChangeShapeType="1"/>
            </p:cNvSpPr>
            <p:nvPr/>
          </p:nvSpPr>
          <p:spPr bwMode="auto">
            <a:xfrm flipV="1">
              <a:off x="2928" y="1104"/>
              <a:ext cx="1" cy="14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86" name="Text Box 41"/>
            <p:cNvSpPr txBox="1">
              <a:spLocks noChangeArrowheads="1"/>
            </p:cNvSpPr>
            <p:nvPr/>
          </p:nvSpPr>
          <p:spPr bwMode="auto">
            <a:xfrm>
              <a:off x="3312" y="864"/>
              <a:ext cx="52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Byte offset</a:t>
              </a:r>
            </a:p>
          </p:txBody>
        </p:sp>
        <p:sp>
          <p:nvSpPr>
            <p:cNvPr id="26687" name="Line 42"/>
            <p:cNvSpPr>
              <a:spLocks noChangeShapeType="1"/>
            </p:cNvSpPr>
            <p:nvPr/>
          </p:nvSpPr>
          <p:spPr bwMode="auto">
            <a:xfrm flipH="1">
              <a:off x="3168" y="1056"/>
              <a:ext cx="192"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 name="Group 43"/>
          <p:cNvGrpSpPr>
            <a:grpSpLocks/>
          </p:cNvGrpSpPr>
          <p:nvPr/>
        </p:nvGrpSpPr>
        <p:grpSpPr bwMode="auto">
          <a:xfrm>
            <a:off x="2640911" y="3967163"/>
            <a:ext cx="694086" cy="1371600"/>
            <a:chOff x="1229" y="2400"/>
            <a:chExt cx="328" cy="864"/>
          </a:xfrm>
        </p:grpSpPr>
        <p:sp>
          <p:nvSpPr>
            <p:cNvPr id="26678" name="Line 44"/>
            <p:cNvSpPr>
              <a:spLocks noChangeShapeType="1"/>
            </p:cNvSpPr>
            <p:nvPr/>
          </p:nvSpPr>
          <p:spPr bwMode="auto">
            <a:xfrm>
              <a:off x="1229" y="3071"/>
              <a:ext cx="196" cy="5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9" name="Text Box 45"/>
            <p:cNvSpPr txBox="1">
              <a:spLocks noChangeArrowheads="1"/>
            </p:cNvSpPr>
            <p:nvPr/>
          </p:nvSpPr>
          <p:spPr bwMode="auto">
            <a:xfrm>
              <a:off x="1362" y="2998"/>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20</a:t>
              </a:r>
            </a:p>
          </p:txBody>
        </p:sp>
        <p:sp>
          <p:nvSpPr>
            <p:cNvPr id="26680" name="Line 46"/>
            <p:cNvSpPr>
              <a:spLocks noChangeShapeType="1"/>
            </p:cNvSpPr>
            <p:nvPr/>
          </p:nvSpPr>
          <p:spPr bwMode="auto">
            <a:xfrm>
              <a:off x="1296" y="2400"/>
              <a:ext cx="0" cy="864"/>
            </a:xfrm>
            <a:prstGeom prst="line">
              <a:avLst/>
            </a:prstGeom>
            <a:noFill/>
            <a:ln w="28575">
              <a:solidFill>
                <a:schemeClr val="tx1"/>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7" name="Group 47"/>
          <p:cNvGrpSpPr>
            <a:grpSpLocks/>
          </p:cNvGrpSpPr>
          <p:nvPr/>
        </p:nvGrpSpPr>
        <p:grpSpPr bwMode="auto">
          <a:xfrm>
            <a:off x="1015736" y="2138364"/>
            <a:ext cx="3866143" cy="3424237"/>
            <a:chOff x="480" y="1248"/>
            <a:chExt cx="1827" cy="2157"/>
          </a:xfrm>
        </p:grpSpPr>
        <p:grpSp>
          <p:nvGrpSpPr>
            <p:cNvPr id="26668" name="Group 48"/>
            <p:cNvGrpSpPr>
              <a:grpSpLocks/>
            </p:cNvGrpSpPr>
            <p:nvPr/>
          </p:nvGrpSpPr>
          <p:grpSpPr bwMode="auto">
            <a:xfrm>
              <a:off x="480" y="1248"/>
              <a:ext cx="1827" cy="2064"/>
              <a:chOff x="432" y="1248"/>
              <a:chExt cx="1827" cy="2064"/>
            </a:xfrm>
          </p:grpSpPr>
          <p:sp>
            <p:nvSpPr>
              <p:cNvPr id="26671" name="Line 49"/>
              <p:cNvSpPr>
                <a:spLocks noChangeShapeType="1"/>
              </p:cNvSpPr>
              <p:nvPr/>
            </p:nvSpPr>
            <p:spPr bwMode="auto">
              <a:xfrm>
                <a:off x="2016" y="1344"/>
                <a:ext cx="145" cy="5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2" name="Text Box 50"/>
              <p:cNvSpPr txBox="1">
                <a:spLocks noChangeArrowheads="1"/>
              </p:cNvSpPr>
              <p:nvPr/>
            </p:nvSpPr>
            <p:spPr bwMode="auto">
              <a:xfrm>
                <a:off x="2064" y="1248"/>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20</a:t>
                </a:r>
              </a:p>
            </p:txBody>
          </p:sp>
          <p:sp>
            <p:nvSpPr>
              <p:cNvPr id="26673" name="Text Box 51"/>
              <p:cNvSpPr txBox="1">
                <a:spLocks noChangeArrowheads="1"/>
              </p:cNvSpPr>
              <p:nvPr/>
            </p:nvSpPr>
            <p:spPr bwMode="auto">
              <a:xfrm>
                <a:off x="1152" y="1279"/>
                <a:ext cx="24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Tag</a:t>
                </a:r>
              </a:p>
            </p:txBody>
          </p:sp>
          <p:sp>
            <p:nvSpPr>
              <p:cNvPr id="26674" name="Line 52"/>
              <p:cNvSpPr>
                <a:spLocks noChangeShapeType="1"/>
              </p:cNvSpPr>
              <p:nvPr/>
            </p:nvSpPr>
            <p:spPr bwMode="auto">
              <a:xfrm>
                <a:off x="2112" y="124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5" name="Line 53"/>
              <p:cNvSpPr>
                <a:spLocks noChangeShapeType="1"/>
              </p:cNvSpPr>
              <p:nvPr/>
            </p:nvSpPr>
            <p:spPr bwMode="auto">
              <a:xfrm>
                <a:off x="432" y="1488"/>
                <a:ext cx="168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6" name="Line 54"/>
              <p:cNvSpPr>
                <a:spLocks noChangeShapeType="1"/>
              </p:cNvSpPr>
              <p:nvPr/>
            </p:nvSpPr>
            <p:spPr bwMode="auto">
              <a:xfrm>
                <a:off x="432" y="1488"/>
                <a:ext cx="0" cy="18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7" name="Line 55"/>
              <p:cNvSpPr>
                <a:spLocks noChangeShapeType="1"/>
              </p:cNvSpPr>
              <p:nvPr/>
            </p:nvSpPr>
            <p:spPr bwMode="auto">
              <a:xfrm>
                <a:off x="432" y="3312"/>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6669" name="Freeform 56"/>
            <p:cNvSpPr>
              <a:spLocks/>
            </p:cNvSpPr>
            <p:nvPr/>
          </p:nvSpPr>
          <p:spPr bwMode="auto">
            <a:xfrm>
              <a:off x="1182" y="3240"/>
              <a:ext cx="249" cy="165"/>
            </a:xfrm>
            <a:custGeom>
              <a:avLst/>
              <a:gdLst>
                <a:gd name="T0" fmla="*/ 125 w 249"/>
                <a:gd name="T1" fmla="*/ 162 h 165"/>
                <a:gd name="T2" fmla="*/ 145 w 249"/>
                <a:gd name="T3" fmla="*/ 162 h 165"/>
                <a:gd name="T4" fmla="*/ 165 w 249"/>
                <a:gd name="T5" fmla="*/ 160 h 165"/>
                <a:gd name="T6" fmla="*/ 182 w 249"/>
                <a:gd name="T7" fmla="*/ 154 h 165"/>
                <a:gd name="T8" fmla="*/ 199 w 249"/>
                <a:gd name="T9" fmla="*/ 147 h 165"/>
                <a:gd name="T10" fmla="*/ 216 w 249"/>
                <a:gd name="T11" fmla="*/ 140 h 165"/>
                <a:gd name="T12" fmla="*/ 226 w 249"/>
                <a:gd name="T13" fmla="*/ 130 h 165"/>
                <a:gd name="T14" fmla="*/ 236 w 249"/>
                <a:gd name="T15" fmla="*/ 121 h 165"/>
                <a:gd name="T16" fmla="*/ 246 w 249"/>
                <a:gd name="T17" fmla="*/ 108 h 165"/>
                <a:gd name="T18" fmla="*/ 249 w 249"/>
                <a:gd name="T19" fmla="*/ 94 h 165"/>
                <a:gd name="T20" fmla="*/ 249 w 249"/>
                <a:gd name="T21" fmla="*/ 81 h 165"/>
                <a:gd name="T22" fmla="*/ 249 w 249"/>
                <a:gd name="T23" fmla="*/ 68 h 165"/>
                <a:gd name="T24" fmla="*/ 246 w 249"/>
                <a:gd name="T25" fmla="*/ 57 h 165"/>
                <a:gd name="T26" fmla="*/ 236 w 249"/>
                <a:gd name="T27" fmla="*/ 44 h 165"/>
                <a:gd name="T28" fmla="*/ 226 w 249"/>
                <a:gd name="T29" fmla="*/ 35 h 165"/>
                <a:gd name="T30" fmla="*/ 216 w 249"/>
                <a:gd name="T31" fmla="*/ 24 h 165"/>
                <a:gd name="T32" fmla="*/ 199 w 249"/>
                <a:gd name="T33" fmla="*/ 15 h 165"/>
                <a:gd name="T34" fmla="*/ 182 w 249"/>
                <a:gd name="T35" fmla="*/ 9 h 165"/>
                <a:gd name="T36" fmla="*/ 165 w 249"/>
                <a:gd name="T37" fmla="*/ 4 h 165"/>
                <a:gd name="T38" fmla="*/ 145 w 249"/>
                <a:gd name="T39" fmla="*/ 2 h 165"/>
                <a:gd name="T40" fmla="*/ 125 w 249"/>
                <a:gd name="T41" fmla="*/ 0 h 165"/>
                <a:gd name="T42" fmla="*/ 105 w 249"/>
                <a:gd name="T43" fmla="*/ 2 h 165"/>
                <a:gd name="T44" fmla="*/ 88 w 249"/>
                <a:gd name="T45" fmla="*/ 4 h 165"/>
                <a:gd name="T46" fmla="*/ 68 w 249"/>
                <a:gd name="T47" fmla="*/ 9 h 165"/>
                <a:gd name="T48" fmla="*/ 51 w 249"/>
                <a:gd name="T49" fmla="*/ 15 h 165"/>
                <a:gd name="T50" fmla="*/ 37 w 249"/>
                <a:gd name="T51" fmla="*/ 24 h 165"/>
                <a:gd name="T52" fmla="*/ 24 w 249"/>
                <a:gd name="T53" fmla="*/ 35 h 165"/>
                <a:gd name="T54" fmla="*/ 14 w 249"/>
                <a:gd name="T55" fmla="*/ 44 h 165"/>
                <a:gd name="T56" fmla="*/ 7 w 249"/>
                <a:gd name="T57" fmla="*/ 57 h 165"/>
                <a:gd name="T58" fmla="*/ 4 w 249"/>
                <a:gd name="T59" fmla="*/ 68 h 165"/>
                <a:gd name="T60" fmla="*/ 0 w 249"/>
                <a:gd name="T61" fmla="*/ 81 h 165"/>
                <a:gd name="T62" fmla="*/ 4 w 249"/>
                <a:gd name="T63" fmla="*/ 94 h 165"/>
                <a:gd name="T64" fmla="*/ 7 w 249"/>
                <a:gd name="T65" fmla="*/ 108 h 165"/>
                <a:gd name="T66" fmla="*/ 14 w 249"/>
                <a:gd name="T67" fmla="*/ 121 h 165"/>
                <a:gd name="T68" fmla="*/ 24 w 249"/>
                <a:gd name="T69" fmla="*/ 130 h 165"/>
                <a:gd name="T70" fmla="*/ 37 w 249"/>
                <a:gd name="T71" fmla="*/ 140 h 165"/>
                <a:gd name="T72" fmla="*/ 51 w 249"/>
                <a:gd name="T73" fmla="*/ 147 h 165"/>
                <a:gd name="T74" fmla="*/ 68 w 249"/>
                <a:gd name="T75" fmla="*/ 154 h 165"/>
                <a:gd name="T76" fmla="*/ 88 w 249"/>
                <a:gd name="T77" fmla="*/ 160 h 165"/>
                <a:gd name="T78" fmla="*/ 105 w 249"/>
                <a:gd name="T79" fmla="*/ 162 h 165"/>
                <a:gd name="T80" fmla="*/ 125 w 249"/>
                <a:gd name="T81" fmla="*/ 165 h 165"/>
                <a:gd name="T82" fmla="*/ 125 w 249"/>
                <a:gd name="T83" fmla="*/ 165 h 1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9"/>
                <a:gd name="T127" fmla="*/ 0 h 165"/>
                <a:gd name="T128" fmla="*/ 249 w 249"/>
                <a:gd name="T129" fmla="*/ 165 h 1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9" h="165">
                  <a:moveTo>
                    <a:pt x="125" y="162"/>
                  </a:moveTo>
                  <a:lnTo>
                    <a:pt x="145" y="162"/>
                  </a:lnTo>
                  <a:lnTo>
                    <a:pt x="165" y="160"/>
                  </a:lnTo>
                  <a:lnTo>
                    <a:pt x="182" y="154"/>
                  </a:lnTo>
                  <a:lnTo>
                    <a:pt x="199" y="147"/>
                  </a:lnTo>
                  <a:lnTo>
                    <a:pt x="216" y="140"/>
                  </a:lnTo>
                  <a:lnTo>
                    <a:pt x="226" y="130"/>
                  </a:lnTo>
                  <a:lnTo>
                    <a:pt x="236" y="121"/>
                  </a:lnTo>
                  <a:lnTo>
                    <a:pt x="246" y="108"/>
                  </a:lnTo>
                  <a:lnTo>
                    <a:pt x="249" y="94"/>
                  </a:lnTo>
                  <a:lnTo>
                    <a:pt x="249" y="81"/>
                  </a:lnTo>
                  <a:lnTo>
                    <a:pt x="249" y="68"/>
                  </a:lnTo>
                  <a:lnTo>
                    <a:pt x="246" y="57"/>
                  </a:lnTo>
                  <a:lnTo>
                    <a:pt x="236" y="44"/>
                  </a:lnTo>
                  <a:lnTo>
                    <a:pt x="226" y="35"/>
                  </a:lnTo>
                  <a:lnTo>
                    <a:pt x="216" y="24"/>
                  </a:lnTo>
                  <a:lnTo>
                    <a:pt x="199" y="15"/>
                  </a:lnTo>
                  <a:lnTo>
                    <a:pt x="182" y="9"/>
                  </a:lnTo>
                  <a:lnTo>
                    <a:pt x="165" y="4"/>
                  </a:lnTo>
                  <a:lnTo>
                    <a:pt x="145" y="2"/>
                  </a:lnTo>
                  <a:lnTo>
                    <a:pt x="125" y="0"/>
                  </a:lnTo>
                  <a:lnTo>
                    <a:pt x="105" y="2"/>
                  </a:lnTo>
                  <a:lnTo>
                    <a:pt x="88" y="4"/>
                  </a:lnTo>
                  <a:lnTo>
                    <a:pt x="68" y="9"/>
                  </a:lnTo>
                  <a:lnTo>
                    <a:pt x="51" y="15"/>
                  </a:lnTo>
                  <a:lnTo>
                    <a:pt x="37" y="24"/>
                  </a:lnTo>
                  <a:lnTo>
                    <a:pt x="24" y="35"/>
                  </a:lnTo>
                  <a:lnTo>
                    <a:pt x="14" y="44"/>
                  </a:lnTo>
                  <a:lnTo>
                    <a:pt x="7" y="57"/>
                  </a:lnTo>
                  <a:lnTo>
                    <a:pt x="4" y="68"/>
                  </a:lnTo>
                  <a:lnTo>
                    <a:pt x="0" y="81"/>
                  </a:lnTo>
                  <a:lnTo>
                    <a:pt x="4" y="94"/>
                  </a:lnTo>
                  <a:lnTo>
                    <a:pt x="7" y="108"/>
                  </a:lnTo>
                  <a:lnTo>
                    <a:pt x="14" y="121"/>
                  </a:lnTo>
                  <a:lnTo>
                    <a:pt x="24" y="130"/>
                  </a:lnTo>
                  <a:lnTo>
                    <a:pt x="37" y="140"/>
                  </a:lnTo>
                  <a:lnTo>
                    <a:pt x="51" y="147"/>
                  </a:lnTo>
                  <a:lnTo>
                    <a:pt x="68" y="154"/>
                  </a:lnTo>
                  <a:lnTo>
                    <a:pt x="88" y="160"/>
                  </a:lnTo>
                  <a:lnTo>
                    <a:pt x="105" y="162"/>
                  </a:lnTo>
                  <a:lnTo>
                    <a:pt x="125" y="165"/>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70" name="Freeform 57"/>
            <p:cNvSpPr>
              <a:spLocks noEditPoints="1"/>
            </p:cNvSpPr>
            <p:nvPr/>
          </p:nvSpPr>
          <p:spPr bwMode="auto">
            <a:xfrm>
              <a:off x="1270" y="3312"/>
              <a:ext cx="74" cy="25"/>
            </a:xfrm>
            <a:custGeom>
              <a:avLst/>
              <a:gdLst>
                <a:gd name="T0" fmla="*/ 0 w 74"/>
                <a:gd name="T1" fmla="*/ 0 h 25"/>
                <a:gd name="T2" fmla="*/ 74 w 74"/>
                <a:gd name="T3" fmla="*/ 0 h 25"/>
                <a:gd name="T4" fmla="*/ 74 w 74"/>
                <a:gd name="T5" fmla="*/ 7 h 25"/>
                <a:gd name="T6" fmla="*/ 3 w 74"/>
                <a:gd name="T7" fmla="*/ 7 h 25"/>
                <a:gd name="T8" fmla="*/ 3 w 74"/>
                <a:gd name="T9" fmla="*/ 0 h 25"/>
                <a:gd name="T10" fmla="*/ 3 w 74"/>
                <a:gd name="T11" fmla="*/ 0 h 25"/>
                <a:gd name="T12" fmla="*/ 0 w 74"/>
                <a:gd name="T13" fmla="*/ 0 h 25"/>
                <a:gd name="T14" fmla="*/ 3 w 74"/>
                <a:gd name="T15" fmla="*/ 18 h 25"/>
                <a:gd name="T16" fmla="*/ 74 w 74"/>
                <a:gd name="T17" fmla="*/ 18 h 25"/>
                <a:gd name="T18" fmla="*/ 74 w 74"/>
                <a:gd name="T19" fmla="*/ 25 h 25"/>
                <a:gd name="T20" fmla="*/ 3 w 74"/>
                <a:gd name="T21" fmla="*/ 25 h 25"/>
                <a:gd name="T22" fmla="*/ 3 w 74"/>
                <a:gd name="T23" fmla="*/ 18 h 25"/>
                <a:gd name="T24" fmla="*/ 3 w 74"/>
                <a:gd name="T25" fmla="*/ 18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25"/>
                <a:gd name="T41" fmla="*/ 74 w 7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25">
                  <a:moveTo>
                    <a:pt x="0" y="0"/>
                  </a:moveTo>
                  <a:lnTo>
                    <a:pt x="74" y="0"/>
                  </a:lnTo>
                  <a:lnTo>
                    <a:pt x="74" y="7"/>
                  </a:lnTo>
                  <a:lnTo>
                    <a:pt x="3" y="7"/>
                  </a:lnTo>
                  <a:lnTo>
                    <a:pt x="3" y="0"/>
                  </a:lnTo>
                  <a:lnTo>
                    <a:pt x="0" y="0"/>
                  </a:lnTo>
                  <a:close/>
                  <a:moveTo>
                    <a:pt x="3" y="18"/>
                  </a:moveTo>
                  <a:lnTo>
                    <a:pt x="74" y="18"/>
                  </a:lnTo>
                  <a:lnTo>
                    <a:pt x="74" y="25"/>
                  </a:lnTo>
                  <a:lnTo>
                    <a:pt x="3" y="25"/>
                  </a:lnTo>
                  <a:lnTo>
                    <a:pt x="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9" name="Group 58"/>
          <p:cNvGrpSpPr>
            <a:grpSpLocks/>
          </p:cNvGrpSpPr>
          <p:nvPr/>
        </p:nvGrpSpPr>
        <p:grpSpPr bwMode="auto">
          <a:xfrm>
            <a:off x="406295" y="1681163"/>
            <a:ext cx="2359469" cy="4572000"/>
            <a:chOff x="192" y="960"/>
            <a:chExt cx="1115" cy="2880"/>
          </a:xfrm>
        </p:grpSpPr>
        <p:sp>
          <p:nvSpPr>
            <p:cNvPr id="26661" name="Freeform 59"/>
            <p:cNvSpPr>
              <a:spLocks/>
            </p:cNvSpPr>
            <p:nvPr/>
          </p:nvSpPr>
          <p:spPr bwMode="auto">
            <a:xfrm>
              <a:off x="912" y="3552"/>
              <a:ext cx="222" cy="172"/>
            </a:xfrm>
            <a:custGeom>
              <a:avLst/>
              <a:gdLst>
                <a:gd name="T0" fmla="*/ 0 w 222"/>
                <a:gd name="T1" fmla="*/ 101 h 172"/>
                <a:gd name="T2" fmla="*/ 3 w 222"/>
                <a:gd name="T3" fmla="*/ 114 h 172"/>
                <a:gd name="T4" fmla="*/ 7 w 222"/>
                <a:gd name="T5" fmla="*/ 125 h 172"/>
                <a:gd name="T6" fmla="*/ 13 w 222"/>
                <a:gd name="T7" fmla="*/ 134 h 172"/>
                <a:gd name="T8" fmla="*/ 23 w 222"/>
                <a:gd name="T9" fmla="*/ 143 h 172"/>
                <a:gd name="T10" fmla="*/ 33 w 222"/>
                <a:gd name="T11" fmla="*/ 152 h 172"/>
                <a:gd name="T12" fmla="*/ 47 w 222"/>
                <a:gd name="T13" fmla="*/ 158 h 172"/>
                <a:gd name="T14" fmla="*/ 60 w 222"/>
                <a:gd name="T15" fmla="*/ 165 h 172"/>
                <a:gd name="T16" fmla="*/ 77 w 222"/>
                <a:gd name="T17" fmla="*/ 169 h 172"/>
                <a:gd name="T18" fmla="*/ 94 w 222"/>
                <a:gd name="T19" fmla="*/ 172 h 172"/>
                <a:gd name="T20" fmla="*/ 111 w 222"/>
                <a:gd name="T21" fmla="*/ 172 h 172"/>
                <a:gd name="T22" fmla="*/ 131 w 222"/>
                <a:gd name="T23" fmla="*/ 172 h 172"/>
                <a:gd name="T24" fmla="*/ 148 w 222"/>
                <a:gd name="T25" fmla="*/ 169 h 172"/>
                <a:gd name="T26" fmla="*/ 161 w 222"/>
                <a:gd name="T27" fmla="*/ 165 h 172"/>
                <a:gd name="T28" fmla="*/ 178 w 222"/>
                <a:gd name="T29" fmla="*/ 158 h 172"/>
                <a:gd name="T30" fmla="*/ 188 w 222"/>
                <a:gd name="T31" fmla="*/ 152 h 172"/>
                <a:gd name="T32" fmla="*/ 202 w 222"/>
                <a:gd name="T33" fmla="*/ 143 h 172"/>
                <a:gd name="T34" fmla="*/ 208 w 222"/>
                <a:gd name="T35" fmla="*/ 134 h 172"/>
                <a:gd name="T36" fmla="*/ 215 w 222"/>
                <a:gd name="T37" fmla="*/ 125 h 172"/>
                <a:gd name="T38" fmla="*/ 222 w 222"/>
                <a:gd name="T39" fmla="*/ 114 h 172"/>
                <a:gd name="T40" fmla="*/ 222 w 222"/>
                <a:gd name="T41" fmla="*/ 104 h 172"/>
                <a:gd name="T42" fmla="*/ 222 w 222"/>
                <a:gd name="T43" fmla="*/ 0 h 172"/>
                <a:gd name="T44" fmla="*/ 3 w 222"/>
                <a:gd name="T45" fmla="*/ 0 h 172"/>
                <a:gd name="T46" fmla="*/ 3 w 222"/>
                <a:gd name="T47" fmla="*/ 104 h 172"/>
                <a:gd name="T48" fmla="*/ 3 w 222"/>
                <a:gd name="T49" fmla="*/ 104 h 1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2"/>
                <a:gd name="T76" fmla="*/ 0 h 172"/>
                <a:gd name="T77" fmla="*/ 222 w 222"/>
                <a:gd name="T78" fmla="*/ 172 h 1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2" h="172">
                  <a:moveTo>
                    <a:pt x="0" y="101"/>
                  </a:moveTo>
                  <a:lnTo>
                    <a:pt x="3" y="114"/>
                  </a:lnTo>
                  <a:lnTo>
                    <a:pt x="7" y="125"/>
                  </a:lnTo>
                  <a:lnTo>
                    <a:pt x="13" y="134"/>
                  </a:lnTo>
                  <a:lnTo>
                    <a:pt x="23" y="143"/>
                  </a:lnTo>
                  <a:lnTo>
                    <a:pt x="33" y="152"/>
                  </a:lnTo>
                  <a:lnTo>
                    <a:pt x="47" y="158"/>
                  </a:lnTo>
                  <a:lnTo>
                    <a:pt x="60" y="165"/>
                  </a:lnTo>
                  <a:lnTo>
                    <a:pt x="77" y="169"/>
                  </a:lnTo>
                  <a:lnTo>
                    <a:pt x="94" y="172"/>
                  </a:lnTo>
                  <a:lnTo>
                    <a:pt x="111" y="172"/>
                  </a:lnTo>
                  <a:lnTo>
                    <a:pt x="131" y="172"/>
                  </a:lnTo>
                  <a:lnTo>
                    <a:pt x="148" y="169"/>
                  </a:lnTo>
                  <a:lnTo>
                    <a:pt x="161" y="165"/>
                  </a:lnTo>
                  <a:lnTo>
                    <a:pt x="178" y="158"/>
                  </a:lnTo>
                  <a:lnTo>
                    <a:pt x="188" y="152"/>
                  </a:lnTo>
                  <a:lnTo>
                    <a:pt x="202" y="143"/>
                  </a:lnTo>
                  <a:lnTo>
                    <a:pt x="208" y="134"/>
                  </a:lnTo>
                  <a:lnTo>
                    <a:pt x="215" y="125"/>
                  </a:lnTo>
                  <a:lnTo>
                    <a:pt x="222" y="114"/>
                  </a:lnTo>
                  <a:lnTo>
                    <a:pt x="222" y="104"/>
                  </a:lnTo>
                  <a:lnTo>
                    <a:pt x="222" y="0"/>
                  </a:lnTo>
                  <a:lnTo>
                    <a:pt x="3" y="0"/>
                  </a:lnTo>
                  <a:lnTo>
                    <a:pt x="3" y="104"/>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62" name="Line 60"/>
            <p:cNvSpPr>
              <a:spLocks noChangeShapeType="1"/>
            </p:cNvSpPr>
            <p:nvPr/>
          </p:nvSpPr>
          <p:spPr bwMode="auto">
            <a:xfrm>
              <a:off x="1004" y="2391"/>
              <a:ext cx="4" cy="1161"/>
            </a:xfrm>
            <a:prstGeom prst="line">
              <a:avLst/>
            </a:prstGeom>
            <a:noFill/>
            <a:ln w="20701">
              <a:solidFill>
                <a:srgbClr val="000000"/>
              </a:solidFill>
              <a:round/>
              <a:headEnd type="oval" w="sm" len="sm"/>
              <a:tailEnd/>
            </a:ln>
            <a:extLst>
              <a:ext uri="{909E8E84-426E-40DD-AFC4-6F175D3DCCD1}">
                <a14:hiddenFill xmlns:a14="http://schemas.microsoft.com/office/drawing/2010/main">
                  <a:noFill/>
                </a14:hiddenFill>
              </a:ext>
            </a:extLst>
          </p:spPr>
          <p:txBody>
            <a:bodyPr/>
            <a:lstStyle/>
            <a:p>
              <a:endParaRPr lang="en-US"/>
            </a:p>
          </p:txBody>
        </p:sp>
        <p:sp>
          <p:nvSpPr>
            <p:cNvPr id="26663" name="Freeform 61"/>
            <p:cNvSpPr>
              <a:spLocks/>
            </p:cNvSpPr>
            <p:nvPr/>
          </p:nvSpPr>
          <p:spPr bwMode="auto">
            <a:xfrm>
              <a:off x="1055" y="3405"/>
              <a:ext cx="252" cy="136"/>
            </a:xfrm>
            <a:custGeom>
              <a:avLst/>
              <a:gdLst>
                <a:gd name="T0" fmla="*/ 248 w 252"/>
                <a:gd name="T1" fmla="*/ 0 h 136"/>
                <a:gd name="T2" fmla="*/ 252 w 252"/>
                <a:gd name="T3" fmla="*/ 68 h 136"/>
                <a:gd name="T4" fmla="*/ 0 w 252"/>
                <a:gd name="T5" fmla="*/ 68 h 136"/>
                <a:gd name="T6" fmla="*/ 0 w 252"/>
                <a:gd name="T7" fmla="*/ 136 h 136"/>
                <a:gd name="T8" fmla="*/ 0 60000 65536"/>
                <a:gd name="T9" fmla="*/ 0 60000 65536"/>
                <a:gd name="T10" fmla="*/ 0 60000 65536"/>
                <a:gd name="T11" fmla="*/ 0 60000 65536"/>
                <a:gd name="T12" fmla="*/ 0 w 252"/>
                <a:gd name="T13" fmla="*/ 0 h 136"/>
                <a:gd name="T14" fmla="*/ 252 w 252"/>
                <a:gd name="T15" fmla="*/ 136 h 136"/>
              </a:gdLst>
              <a:ahLst/>
              <a:cxnLst>
                <a:cxn ang="T8">
                  <a:pos x="T0" y="T1"/>
                </a:cxn>
                <a:cxn ang="T9">
                  <a:pos x="T2" y="T3"/>
                </a:cxn>
                <a:cxn ang="T10">
                  <a:pos x="T4" y="T5"/>
                </a:cxn>
                <a:cxn ang="T11">
                  <a:pos x="T6" y="T7"/>
                </a:cxn>
              </a:cxnLst>
              <a:rect l="T12" t="T13" r="T14" b="T15"/>
              <a:pathLst>
                <a:path w="252" h="136">
                  <a:moveTo>
                    <a:pt x="248" y="0"/>
                  </a:moveTo>
                  <a:lnTo>
                    <a:pt x="252" y="68"/>
                  </a:lnTo>
                  <a:lnTo>
                    <a:pt x="0" y="68"/>
                  </a:lnTo>
                  <a:lnTo>
                    <a:pt x="0" y="136"/>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664" name="Text Box 62"/>
            <p:cNvSpPr txBox="1">
              <a:spLocks noChangeArrowheads="1"/>
            </p:cNvSpPr>
            <p:nvPr/>
          </p:nvSpPr>
          <p:spPr bwMode="auto">
            <a:xfrm>
              <a:off x="192" y="960"/>
              <a:ext cx="20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Hit</a:t>
              </a:r>
            </a:p>
          </p:txBody>
        </p:sp>
        <p:sp>
          <p:nvSpPr>
            <p:cNvPr id="26665" name="Line 63"/>
            <p:cNvSpPr>
              <a:spLocks noChangeShapeType="1"/>
            </p:cNvSpPr>
            <p:nvPr/>
          </p:nvSpPr>
          <p:spPr bwMode="auto">
            <a:xfrm>
              <a:off x="1008" y="37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6" name="Line 64"/>
            <p:cNvSpPr>
              <a:spLocks noChangeShapeType="1"/>
            </p:cNvSpPr>
            <p:nvPr/>
          </p:nvSpPr>
          <p:spPr bwMode="auto">
            <a:xfrm flipH="1">
              <a:off x="288" y="3840"/>
              <a:ext cx="7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7" name="Line 65"/>
            <p:cNvSpPr>
              <a:spLocks noChangeShapeType="1"/>
            </p:cNvSpPr>
            <p:nvPr/>
          </p:nvSpPr>
          <p:spPr bwMode="auto">
            <a:xfrm flipV="1">
              <a:off x="288" y="1200"/>
              <a:ext cx="0" cy="26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0" name="Group 66"/>
          <p:cNvGrpSpPr>
            <a:grpSpLocks/>
          </p:cNvGrpSpPr>
          <p:nvPr/>
        </p:nvGrpSpPr>
        <p:grpSpPr bwMode="auto">
          <a:xfrm>
            <a:off x="4164516" y="1681164"/>
            <a:ext cx="7524906" cy="4757737"/>
            <a:chOff x="1968" y="960"/>
            <a:chExt cx="3556" cy="2997"/>
          </a:xfrm>
        </p:grpSpPr>
        <p:sp>
          <p:nvSpPr>
            <p:cNvPr id="26637" name="Line 67"/>
            <p:cNvSpPr>
              <a:spLocks noChangeShapeType="1"/>
            </p:cNvSpPr>
            <p:nvPr/>
          </p:nvSpPr>
          <p:spPr bwMode="auto">
            <a:xfrm>
              <a:off x="3888" y="3696"/>
              <a:ext cx="144" cy="9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8" name="Text Box 68"/>
            <p:cNvSpPr txBox="1">
              <a:spLocks noChangeArrowheads="1"/>
            </p:cNvSpPr>
            <p:nvPr/>
          </p:nvSpPr>
          <p:spPr bwMode="auto">
            <a:xfrm>
              <a:off x="5232" y="960"/>
              <a:ext cx="2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Data</a:t>
              </a:r>
            </a:p>
          </p:txBody>
        </p:sp>
        <p:sp>
          <p:nvSpPr>
            <p:cNvPr id="26639" name="Text Box 69"/>
            <p:cNvSpPr txBox="1">
              <a:spLocks noChangeArrowheads="1"/>
            </p:cNvSpPr>
            <p:nvPr/>
          </p:nvSpPr>
          <p:spPr bwMode="auto">
            <a:xfrm>
              <a:off x="3984" y="3744"/>
              <a:ext cx="1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32</a:t>
              </a:r>
            </a:p>
          </p:txBody>
        </p:sp>
        <p:sp>
          <p:nvSpPr>
            <p:cNvPr id="26640" name="Text Box 70"/>
            <p:cNvSpPr txBox="1">
              <a:spLocks noChangeArrowheads="1"/>
            </p:cNvSpPr>
            <p:nvPr/>
          </p:nvSpPr>
          <p:spPr bwMode="auto">
            <a:xfrm>
              <a:off x="3984" y="1248"/>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Block offset</a:t>
              </a:r>
            </a:p>
          </p:txBody>
        </p:sp>
        <p:sp>
          <p:nvSpPr>
            <p:cNvPr id="26641" name="Line 71"/>
            <p:cNvSpPr>
              <a:spLocks noChangeShapeType="1"/>
            </p:cNvSpPr>
            <p:nvPr/>
          </p:nvSpPr>
          <p:spPr bwMode="auto">
            <a:xfrm>
              <a:off x="5424" y="1200"/>
              <a:ext cx="0" cy="2544"/>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6642" name="AutoShape 72"/>
            <p:cNvSpPr>
              <a:spLocks noChangeArrowheads="1"/>
            </p:cNvSpPr>
            <p:nvPr/>
          </p:nvSpPr>
          <p:spPr bwMode="auto">
            <a:xfrm>
              <a:off x="2832" y="3456"/>
              <a:ext cx="1008" cy="1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643" name="Line 73"/>
            <p:cNvSpPr>
              <a:spLocks noChangeShapeType="1"/>
            </p:cNvSpPr>
            <p:nvPr/>
          </p:nvSpPr>
          <p:spPr bwMode="auto">
            <a:xfrm>
              <a:off x="1968" y="2400"/>
              <a:ext cx="0" cy="864"/>
            </a:xfrm>
            <a:prstGeom prst="line">
              <a:avLst/>
            </a:prstGeom>
            <a:noFill/>
            <a:ln w="28575">
              <a:solidFill>
                <a:schemeClr val="tx1"/>
              </a:solidFill>
              <a:round/>
              <a:headEnd type="oval" w="sm" len="sm"/>
              <a:tailEnd/>
            </a:ln>
            <a:extLst>
              <a:ext uri="{909E8E84-426E-40DD-AFC4-6F175D3DCCD1}">
                <a14:hiddenFill xmlns:a14="http://schemas.microsoft.com/office/drawing/2010/main">
                  <a:noFill/>
                </a14:hiddenFill>
              </a:ext>
            </a:extLst>
          </p:spPr>
          <p:txBody>
            <a:bodyPr/>
            <a:lstStyle/>
            <a:p>
              <a:endParaRPr lang="en-US"/>
            </a:p>
          </p:txBody>
        </p:sp>
        <p:sp>
          <p:nvSpPr>
            <p:cNvPr id="26644" name="Line 74"/>
            <p:cNvSpPr>
              <a:spLocks noChangeShapeType="1"/>
            </p:cNvSpPr>
            <p:nvPr/>
          </p:nvSpPr>
          <p:spPr bwMode="auto">
            <a:xfrm>
              <a:off x="2928" y="2400"/>
              <a:ext cx="0" cy="768"/>
            </a:xfrm>
            <a:prstGeom prst="line">
              <a:avLst/>
            </a:prstGeom>
            <a:noFill/>
            <a:ln w="28575">
              <a:solidFill>
                <a:schemeClr val="tx1"/>
              </a:solidFill>
              <a:round/>
              <a:headEnd type="oval" w="sm" len="sm"/>
              <a:tailEnd/>
            </a:ln>
            <a:extLst>
              <a:ext uri="{909E8E84-426E-40DD-AFC4-6F175D3DCCD1}">
                <a14:hiddenFill xmlns:a14="http://schemas.microsoft.com/office/drawing/2010/main">
                  <a:noFill/>
                </a14:hiddenFill>
              </a:ext>
            </a:extLst>
          </p:spPr>
          <p:txBody>
            <a:bodyPr/>
            <a:lstStyle/>
            <a:p>
              <a:endParaRPr lang="en-US"/>
            </a:p>
          </p:txBody>
        </p:sp>
        <p:sp>
          <p:nvSpPr>
            <p:cNvPr id="26645" name="Line 75"/>
            <p:cNvSpPr>
              <a:spLocks noChangeShapeType="1"/>
            </p:cNvSpPr>
            <p:nvPr/>
          </p:nvSpPr>
          <p:spPr bwMode="auto">
            <a:xfrm>
              <a:off x="3840" y="2400"/>
              <a:ext cx="0" cy="768"/>
            </a:xfrm>
            <a:prstGeom prst="line">
              <a:avLst/>
            </a:prstGeom>
            <a:noFill/>
            <a:ln w="28575">
              <a:solidFill>
                <a:schemeClr val="tx1"/>
              </a:solidFill>
              <a:round/>
              <a:headEnd type="oval" w="sm" len="sm"/>
              <a:tailEnd/>
            </a:ln>
            <a:extLst>
              <a:ext uri="{909E8E84-426E-40DD-AFC4-6F175D3DCCD1}">
                <a14:hiddenFill xmlns:a14="http://schemas.microsoft.com/office/drawing/2010/main">
                  <a:noFill/>
                </a14:hiddenFill>
              </a:ext>
            </a:extLst>
          </p:spPr>
          <p:txBody>
            <a:bodyPr/>
            <a:lstStyle/>
            <a:p>
              <a:endParaRPr lang="en-US"/>
            </a:p>
          </p:txBody>
        </p:sp>
        <p:sp>
          <p:nvSpPr>
            <p:cNvPr id="26646" name="Line 76"/>
            <p:cNvSpPr>
              <a:spLocks noChangeShapeType="1"/>
            </p:cNvSpPr>
            <p:nvPr/>
          </p:nvSpPr>
          <p:spPr bwMode="auto">
            <a:xfrm>
              <a:off x="4752" y="2400"/>
              <a:ext cx="0" cy="864"/>
            </a:xfrm>
            <a:prstGeom prst="line">
              <a:avLst/>
            </a:prstGeom>
            <a:noFill/>
            <a:ln w="28575">
              <a:solidFill>
                <a:schemeClr val="tx1"/>
              </a:solidFill>
              <a:round/>
              <a:headEnd type="oval" w="sm" len="sm"/>
              <a:tailEnd/>
            </a:ln>
            <a:extLst>
              <a:ext uri="{909E8E84-426E-40DD-AFC4-6F175D3DCCD1}">
                <a14:hiddenFill xmlns:a14="http://schemas.microsoft.com/office/drawing/2010/main">
                  <a:noFill/>
                </a14:hiddenFill>
              </a:ext>
            </a:extLst>
          </p:spPr>
          <p:txBody>
            <a:bodyPr/>
            <a:lstStyle/>
            <a:p>
              <a:endParaRPr lang="en-US"/>
            </a:p>
          </p:txBody>
        </p:sp>
        <p:sp>
          <p:nvSpPr>
            <p:cNvPr id="26647" name="Line 77"/>
            <p:cNvSpPr>
              <a:spLocks noChangeShapeType="1"/>
            </p:cNvSpPr>
            <p:nvPr/>
          </p:nvSpPr>
          <p:spPr bwMode="auto">
            <a:xfrm>
              <a:off x="1968" y="3264"/>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8" name="Line 78"/>
            <p:cNvSpPr>
              <a:spLocks noChangeShapeType="1"/>
            </p:cNvSpPr>
            <p:nvPr/>
          </p:nvSpPr>
          <p:spPr bwMode="auto">
            <a:xfrm>
              <a:off x="3744" y="3264"/>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9" name="Line 79"/>
            <p:cNvSpPr>
              <a:spLocks noChangeShapeType="1"/>
            </p:cNvSpPr>
            <p:nvPr/>
          </p:nvSpPr>
          <p:spPr bwMode="auto">
            <a:xfrm>
              <a:off x="3504" y="3168"/>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0" name="Line 80"/>
            <p:cNvSpPr>
              <a:spLocks noChangeShapeType="1"/>
            </p:cNvSpPr>
            <p:nvPr/>
          </p:nvSpPr>
          <p:spPr bwMode="auto">
            <a:xfrm>
              <a:off x="2928" y="3168"/>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1" name="Line 81"/>
            <p:cNvSpPr>
              <a:spLocks noChangeShapeType="1"/>
            </p:cNvSpPr>
            <p:nvPr/>
          </p:nvSpPr>
          <p:spPr bwMode="auto">
            <a:xfrm>
              <a:off x="3264" y="3168"/>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52" name="Line 82"/>
            <p:cNvSpPr>
              <a:spLocks noChangeShapeType="1"/>
            </p:cNvSpPr>
            <p:nvPr/>
          </p:nvSpPr>
          <p:spPr bwMode="auto">
            <a:xfrm>
              <a:off x="3504" y="3168"/>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53" name="Line 83"/>
            <p:cNvSpPr>
              <a:spLocks noChangeShapeType="1"/>
            </p:cNvSpPr>
            <p:nvPr/>
          </p:nvSpPr>
          <p:spPr bwMode="auto">
            <a:xfrm>
              <a:off x="3744" y="3264"/>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54" name="Line 84"/>
            <p:cNvSpPr>
              <a:spLocks noChangeShapeType="1"/>
            </p:cNvSpPr>
            <p:nvPr/>
          </p:nvSpPr>
          <p:spPr bwMode="auto">
            <a:xfrm>
              <a:off x="3024" y="3264"/>
              <a:ext cx="0"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55" name="Line 85"/>
            <p:cNvSpPr>
              <a:spLocks noChangeShapeType="1"/>
            </p:cNvSpPr>
            <p:nvPr/>
          </p:nvSpPr>
          <p:spPr bwMode="auto">
            <a:xfrm>
              <a:off x="3024" y="124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6" name="Line 86"/>
            <p:cNvSpPr>
              <a:spLocks noChangeShapeType="1"/>
            </p:cNvSpPr>
            <p:nvPr/>
          </p:nvSpPr>
          <p:spPr bwMode="auto">
            <a:xfrm>
              <a:off x="3024" y="1440"/>
              <a:ext cx="230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7" name="Line 87"/>
            <p:cNvSpPr>
              <a:spLocks noChangeShapeType="1"/>
            </p:cNvSpPr>
            <p:nvPr/>
          </p:nvSpPr>
          <p:spPr bwMode="auto">
            <a:xfrm>
              <a:off x="5328" y="1440"/>
              <a:ext cx="0" cy="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58" name="Line 88"/>
            <p:cNvSpPr>
              <a:spLocks noChangeShapeType="1"/>
            </p:cNvSpPr>
            <p:nvPr/>
          </p:nvSpPr>
          <p:spPr bwMode="auto">
            <a:xfrm flipH="1">
              <a:off x="3696" y="3552"/>
              <a:ext cx="163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59" name="Line 89"/>
            <p:cNvSpPr>
              <a:spLocks noChangeShapeType="1"/>
            </p:cNvSpPr>
            <p:nvPr/>
          </p:nvSpPr>
          <p:spPr bwMode="auto">
            <a:xfrm>
              <a:off x="3360" y="360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0" name="Line 90"/>
            <p:cNvSpPr>
              <a:spLocks noChangeShapeType="1"/>
            </p:cNvSpPr>
            <p:nvPr/>
          </p:nvSpPr>
          <p:spPr bwMode="auto">
            <a:xfrm>
              <a:off x="3360" y="3744"/>
              <a:ext cx="20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635" name="Rectangle 91"/>
          <p:cNvSpPr>
            <a:spLocks noGrp="1" noChangeArrowheads="1"/>
          </p:cNvSpPr>
          <p:nvPr>
            <p:ph type="body" idx="1"/>
          </p:nvPr>
        </p:nvSpPr>
        <p:spPr>
          <a:xfrm>
            <a:off x="609441" y="1071563"/>
            <a:ext cx="10766795" cy="533400"/>
          </a:xfrm>
        </p:spPr>
        <p:txBody>
          <a:bodyPr lIns="90488" tIns="44450" rIns="90488" bIns="44450">
            <a:normAutofit fontScale="70000" lnSpcReduction="20000"/>
          </a:bodyPr>
          <a:lstStyle/>
          <a:p>
            <a:pPr>
              <a:lnSpc>
                <a:spcPct val="80000"/>
              </a:lnSpc>
            </a:pPr>
            <a:r>
              <a:rPr lang="en-US" smtClean="0"/>
              <a:t>Four  words/block, cache size = 1K words</a:t>
            </a:r>
            <a:br>
              <a:rPr lang="en-US" smtClean="0"/>
            </a:br>
            <a:endParaRPr lang="en-US" i="1" smtClean="0">
              <a:solidFill>
                <a:schemeClr val="accent1"/>
              </a:solidFill>
            </a:endParaRPr>
          </a:p>
        </p:txBody>
      </p:sp>
      <p:sp>
        <p:nvSpPr>
          <p:cNvPr id="1619036" name="Rectangle 92"/>
          <p:cNvSpPr>
            <a:spLocks noChangeArrowheads="1"/>
          </p:cNvSpPr>
          <p:nvPr/>
        </p:nvSpPr>
        <p:spPr bwMode="auto">
          <a:xfrm>
            <a:off x="711015" y="6172200"/>
            <a:ext cx="1076679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a:lnSpc>
                <a:spcPct val="90000"/>
              </a:lnSpc>
              <a:spcBef>
                <a:spcPct val="65000"/>
              </a:spcBef>
              <a:buClr>
                <a:schemeClr val="accent1"/>
              </a:buClr>
              <a:buSzPct val="75000"/>
              <a:buFont typeface="Wingdings" pitchFamily="2" charset="2"/>
              <a:buNone/>
            </a:pPr>
            <a:r>
              <a:rPr lang="en-US" sz="2400" i="1"/>
              <a:t>What kind of locality are we taking advantage of?</a:t>
            </a:r>
          </a:p>
        </p:txBody>
      </p:sp>
    </p:spTree>
    <p:extLst>
      <p:ext uri="{BB962C8B-B14F-4D97-AF65-F5344CB8AC3E}">
        <p14:creationId xmlns:p14="http://schemas.microsoft.com/office/powerpoint/2010/main" val="2845435972"/>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19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903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2046" y="146051"/>
            <a:ext cx="11010148" cy="646113"/>
          </a:xfrm>
        </p:spPr>
        <p:txBody>
          <a:bodyPr/>
          <a:lstStyle/>
          <a:p>
            <a:r>
              <a:rPr lang="en-US" sz="3600" smtClean="0"/>
              <a:t>Taking Advantage of Spatial Locality </a:t>
            </a:r>
          </a:p>
        </p:txBody>
      </p:sp>
      <p:grpSp>
        <p:nvGrpSpPr>
          <p:cNvPr id="27651" name="Group 3"/>
          <p:cNvGrpSpPr>
            <a:grpSpLocks/>
          </p:cNvGrpSpPr>
          <p:nvPr/>
        </p:nvGrpSpPr>
        <p:grpSpPr bwMode="auto">
          <a:xfrm>
            <a:off x="711015" y="2195513"/>
            <a:ext cx="3351927" cy="990600"/>
            <a:chOff x="336" y="1248"/>
            <a:chExt cx="1584" cy="624"/>
          </a:xfrm>
        </p:grpSpPr>
        <p:sp>
          <p:nvSpPr>
            <p:cNvPr id="27710" name="Rectangle 4"/>
            <p:cNvSpPr>
              <a:spLocks noChangeArrowheads="1"/>
            </p:cNvSpPr>
            <p:nvPr/>
          </p:nvSpPr>
          <p:spPr bwMode="auto">
            <a:xfrm>
              <a:off x="672"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11" name="Line 5"/>
            <p:cNvSpPr>
              <a:spLocks noChangeShapeType="1"/>
            </p:cNvSpPr>
            <p:nvPr/>
          </p:nvSpPr>
          <p:spPr bwMode="auto">
            <a:xfrm>
              <a:off x="672"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2" name="Rectangle 6"/>
            <p:cNvSpPr>
              <a:spLocks noChangeArrowheads="1"/>
            </p:cNvSpPr>
            <p:nvPr/>
          </p:nvSpPr>
          <p:spPr bwMode="auto">
            <a:xfrm>
              <a:off x="12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13" name="Line 7"/>
            <p:cNvSpPr>
              <a:spLocks noChangeShapeType="1"/>
            </p:cNvSpPr>
            <p:nvPr/>
          </p:nvSpPr>
          <p:spPr bwMode="auto">
            <a:xfrm>
              <a:off x="12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4" name="Text Box 8"/>
            <p:cNvSpPr txBox="1">
              <a:spLocks noChangeArrowheads="1"/>
            </p:cNvSpPr>
            <p:nvPr/>
          </p:nvSpPr>
          <p:spPr bwMode="auto">
            <a:xfrm>
              <a:off x="960" y="1248"/>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0</a:t>
              </a:r>
            </a:p>
          </p:txBody>
        </p:sp>
        <p:sp>
          <p:nvSpPr>
            <p:cNvPr id="27715" name="Rectangle 9"/>
            <p:cNvSpPr>
              <a:spLocks noChangeArrowheads="1"/>
            </p:cNvSpPr>
            <p:nvPr/>
          </p:nvSpPr>
          <p:spPr bwMode="auto">
            <a:xfrm>
              <a:off x="336"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16" name="Line 10"/>
            <p:cNvSpPr>
              <a:spLocks noChangeShapeType="1"/>
            </p:cNvSpPr>
            <p:nvPr/>
          </p:nvSpPr>
          <p:spPr bwMode="auto">
            <a:xfrm>
              <a:off x="336"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7652" name="Rectangle 11"/>
          <p:cNvSpPr>
            <a:spLocks noGrp="1" noChangeArrowheads="1"/>
          </p:cNvSpPr>
          <p:nvPr>
            <p:ph type="body" idx="1"/>
          </p:nvPr>
        </p:nvSpPr>
        <p:spPr>
          <a:xfrm>
            <a:off x="914162" y="1128713"/>
            <a:ext cx="10462075" cy="812800"/>
          </a:xfrm>
        </p:spPr>
        <p:txBody>
          <a:bodyPr>
            <a:normAutofit fontScale="92500" lnSpcReduction="20000"/>
          </a:bodyPr>
          <a:lstStyle/>
          <a:p>
            <a:r>
              <a:rPr lang="en-US" sz="2800" smtClean="0"/>
              <a:t>Let cache block hold more than one word</a:t>
            </a:r>
          </a:p>
          <a:p>
            <a:pPr lvl="1" algn="ctr">
              <a:buFont typeface="Monotype Sorts"/>
              <a:buNone/>
            </a:pPr>
            <a:r>
              <a:rPr lang="en-US" sz="2400" smtClean="0"/>
              <a:t>                          0   1   2   3   4   3   4   15</a:t>
            </a:r>
          </a:p>
        </p:txBody>
      </p:sp>
      <p:grpSp>
        <p:nvGrpSpPr>
          <p:cNvPr id="27653" name="Group 13"/>
          <p:cNvGrpSpPr>
            <a:grpSpLocks/>
          </p:cNvGrpSpPr>
          <p:nvPr/>
        </p:nvGrpSpPr>
        <p:grpSpPr bwMode="auto">
          <a:xfrm>
            <a:off x="4570809" y="2209801"/>
            <a:ext cx="3351927" cy="976313"/>
            <a:chOff x="2160" y="1257"/>
            <a:chExt cx="1584" cy="615"/>
          </a:xfrm>
        </p:grpSpPr>
        <p:sp>
          <p:nvSpPr>
            <p:cNvPr id="27703" name="Text Box 14"/>
            <p:cNvSpPr txBox="1">
              <a:spLocks noChangeArrowheads="1"/>
            </p:cNvSpPr>
            <p:nvPr/>
          </p:nvSpPr>
          <p:spPr bwMode="auto">
            <a:xfrm>
              <a:off x="2832" y="1257"/>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a:t>
              </a:r>
            </a:p>
          </p:txBody>
        </p:sp>
        <p:sp>
          <p:nvSpPr>
            <p:cNvPr id="27704" name="Rectangle 15"/>
            <p:cNvSpPr>
              <a:spLocks noChangeArrowheads="1"/>
            </p:cNvSpPr>
            <p:nvPr/>
          </p:nvSpPr>
          <p:spPr bwMode="auto">
            <a:xfrm>
              <a:off x="24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5" name="Line 16"/>
            <p:cNvSpPr>
              <a:spLocks noChangeShapeType="1"/>
            </p:cNvSpPr>
            <p:nvPr/>
          </p:nvSpPr>
          <p:spPr bwMode="auto">
            <a:xfrm>
              <a:off x="24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6" name="Rectangle 17"/>
            <p:cNvSpPr>
              <a:spLocks noChangeArrowheads="1"/>
            </p:cNvSpPr>
            <p:nvPr/>
          </p:nvSpPr>
          <p:spPr bwMode="auto">
            <a:xfrm>
              <a:off x="3120"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7" name="Line 18"/>
            <p:cNvSpPr>
              <a:spLocks noChangeShapeType="1"/>
            </p:cNvSpPr>
            <p:nvPr/>
          </p:nvSpPr>
          <p:spPr bwMode="auto">
            <a:xfrm>
              <a:off x="3120"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8" name="Rectangle 19"/>
            <p:cNvSpPr>
              <a:spLocks noChangeArrowheads="1"/>
            </p:cNvSpPr>
            <p:nvPr/>
          </p:nvSpPr>
          <p:spPr bwMode="auto">
            <a:xfrm>
              <a:off x="2160"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9" name="Line 20"/>
            <p:cNvSpPr>
              <a:spLocks noChangeShapeType="1"/>
            </p:cNvSpPr>
            <p:nvPr/>
          </p:nvSpPr>
          <p:spPr bwMode="auto">
            <a:xfrm>
              <a:off x="2160"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654" name="Group 21"/>
          <p:cNvGrpSpPr>
            <a:grpSpLocks/>
          </p:cNvGrpSpPr>
          <p:nvPr/>
        </p:nvGrpSpPr>
        <p:grpSpPr bwMode="auto">
          <a:xfrm>
            <a:off x="8329030" y="2235201"/>
            <a:ext cx="3351927" cy="950913"/>
            <a:chOff x="3936" y="1273"/>
            <a:chExt cx="1584" cy="599"/>
          </a:xfrm>
        </p:grpSpPr>
        <p:sp>
          <p:nvSpPr>
            <p:cNvPr id="27696" name="Text Box 22"/>
            <p:cNvSpPr txBox="1">
              <a:spLocks noChangeArrowheads="1"/>
            </p:cNvSpPr>
            <p:nvPr/>
          </p:nvSpPr>
          <p:spPr bwMode="auto">
            <a:xfrm>
              <a:off x="4608" y="1273"/>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2</a:t>
              </a:r>
            </a:p>
          </p:txBody>
        </p:sp>
        <p:sp>
          <p:nvSpPr>
            <p:cNvPr id="27697" name="Rectangle 23"/>
            <p:cNvSpPr>
              <a:spLocks noChangeArrowheads="1"/>
            </p:cNvSpPr>
            <p:nvPr/>
          </p:nvSpPr>
          <p:spPr bwMode="auto">
            <a:xfrm>
              <a:off x="4272"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98" name="Line 24"/>
            <p:cNvSpPr>
              <a:spLocks noChangeShapeType="1"/>
            </p:cNvSpPr>
            <p:nvPr/>
          </p:nvSpPr>
          <p:spPr bwMode="auto">
            <a:xfrm>
              <a:off x="4272"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9" name="Rectangle 25"/>
            <p:cNvSpPr>
              <a:spLocks noChangeArrowheads="1"/>
            </p:cNvSpPr>
            <p:nvPr/>
          </p:nvSpPr>
          <p:spPr bwMode="auto">
            <a:xfrm>
              <a:off x="48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0" name="Line 26"/>
            <p:cNvSpPr>
              <a:spLocks noChangeShapeType="1"/>
            </p:cNvSpPr>
            <p:nvPr/>
          </p:nvSpPr>
          <p:spPr bwMode="auto">
            <a:xfrm>
              <a:off x="48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1" name="Rectangle 27"/>
            <p:cNvSpPr>
              <a:spLocks noChangeArrowheads="1"/>
            </p:cNvSpPr>
            <p:nvPr/>
          </p:nvSpPr>
          <p:spPr bwMode="auto">
            <a:xfrm>
              <a:off x="3936"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702" name="Line 28"/>
            <p:cNvSpPr>
              <a:spLocks noChangeShapeType="1"/>
            </p:cNvSpPr>
            <p:nvPr/>
          </p:nvSpPr>
          <p:spPr bwMode="auto">
            <a:xfrm>
              <a:off x="3936"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655" name="Group 29"/>
          <p:cNvGrpSpPr>
            <a:grpSpLocks/>
          </p:cNvGrpSpPr>
          <p:nvPr/>
        </p:nvGrpSpPr>
        <p:grpSpPr bwMode="auto">
          <a:xfrm>
            <a:off x="711015" y="3567113"/>
            <a:ext cx="3351927" cy="990600"/>
            <a:chOff x="336" y="2112"/>
            <a:chExt cx="1584" cy="624"/>
          </a:xfrm>
        </p:grpSpPr>
        <p:sp>
          <p:nvSpPr>
            <p:cNvPr id="27689" name="Text Box 30"/>
            <p:cNvSpPr txBox="1">
              <a:spLocks noChangeArrowheads="1"/>
            </p:cNvSpPr>
            <p:nvPr/>
          </p:nvSpPr>
          <p:spPr bwMode="auto">
            <a:xfrm>
              <a:off x="1008" y="2112"/>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7690" name="Rectangle 31"/>
            <p:cNvSpPr>
              <a:spLocks noChangeArrowheads="1"/>
            </p:cNvSpPr>
            <p:nvPr/>
          </p:nvSpPr>
          <p:spPr bwMode="auto">
            <a:xfrm>
              <a:off x="672"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91" name="Line 32"/>
            <p:cNvSpPr>
              <a:spLocks noChangeShapeType="1"/>
            </p:cNvSpPr>
            <p:nvPr/>
          </p:nvSpPr>
          <p:spPr bwMode="auto">
            <a:xfrm>
              <a:off x="672"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2" name="Rectangle 33"/>
            <p:cNvSpPr>
              <a:spLocks noChangeArrowheads="1"/>
            </p:cNvSpPr>
            <p:nvPr/>
          </p:nvSpPr>
          <p:spPr bwMode="auto">
            <a:xfrm>
              <a:off x="12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93" name="Line 34"/>
            <p:cNvSpPr>
              <a:spLocks noChangeShapeType="1"/>
            </p:cNvSpPr>
            <p:nvPr/>
          </p:nvSpPr>
          <p:spPr bwMode="auto">
            <a:xfrm>
              <a:off x="12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4" name="Rectangle 35"/>
            <p:cNvSpPr>
              <a:spLocks noChangeArrowheads="1"/>
            </p:cNvSpPr>
            <p:nvPr/>
          </p:nvSpPr>
          <p:spPr bwMode="auto">
            <a:xfrm>
              <a:off x="336"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95" name="Line 36"/>
            <p:cNvSpPr>
              <a:spLocks noChangeShapeType="1"/>
            </p:cNvSpPr>
            <p:nvPr/>
          </p:nvSpPr>
          <p:spPr bwMode="auto">
            <a:xfrm>
              <a:off x="336"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656" name="Group 37"/>
          <p:cNvGrpSpPr>
            <a:grpSpLocks/>
          </p:cNvGrpSpPr>
          <p:nvPr/>
        </p:nvGrpSpPr>
        <p:grpSpPr bwMode="auto">
          <a:xfrm>
            <a:off x="4570809" y="3567113"/>
            <a:ext cx="3351927" cy="990600"/>
            <a:chOff x="2160" y="2112"/>
            <a:chExt cx="1584" cy="624"/>
          </a:xfrm>
        </p:grpSpPr>
        <p:sp>
          <p:nvSpPr>
            <p:cNvPr id="27682" name="Text Box 38"/>
            <p:cNvSpPr txBox="1">
              <a:spLocks noChangeArrowheads="1"/>
            </p:cNvSpPr>
            <p:nvPr/>
          </p:nvSpPr>
          <p:spPr bwMode="auto">
            <a:xfrm>
              <a:off x="2880" y="2112"/>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7683" name="Rectangle 39"/>
            <p:cNvSpPr>
              <a:spLocks noChangeArrowheads="1"/>
            </p:cNvSpPr>
            <p:nvPr/>
          </p:nvSpPr>
          <p:spPr bwMode="auto">
            <a:xfrm>
              <a:off x="24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4" name="Line 40"/>
            <p:cNvSpPr>
              <a:spLocks noChangeShapeType="1"/>
            </p:cNvSpPr>
            <p:nvPr/>
          </p:nvSpPr>
          <p:spPr bwMode="auto">
            <a:xfrm>
              <a:off x="24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5" name="Rectangle 41"/>
            <p:cNvSpPr>
              <a:spLocks noChangeArrowheads="1"/>
            </p:cNvSpPr>
            <p:nvPr/>
          </p:nvSpPr>
          <p:spPr bwMode="auto">
            <a:xfrm>
              <a:off x="3120"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6" name="Line 42"/>
            <p:cNvSpPr>
              <a:spLocks noChangeShapeType="1"/>
            </p:cNvSpPr>
            <p:nvPr/>
          </p:nvSpPr>
          <p:spPr bwMode="auto">
            <a:xfrm>
              <a:off x="3120"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7" name="Rectangle 43"/>
            <p:cNvSpPr>
              <a:spLocks noChangeArrowheads="1"/>
            </p:cNvSpPr>
            <p:nvPr/>
          </p:nvSpPr>
          <p:spPr bwMode="auto">
            <a:xfrm>
              <a:off x="2160"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8" name="Line 44"/>
            <p:cNvSpPr>
              <a:spLocks noChangeShapeType="1"/>
            </p:cNvSpPr>
            <p:nvPr/>
          </p:nvSpPr>
          <p:spPr bwMode="auto">
            <a:xfrm>
              <a:off x="2160"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657" name="Group 45"/>
          <p:cNvGrpSpPr>
            <a:grpSpLocks/>
          </p:cNvGrpSpPr>
          <p:nvPr/>
        </p:nvGrpSpPr>
        <p:grpSpPr bwMode="auto">
          <a:xfrm>
            <a:off x="8329030" y="3567113"/>
            <a:ext cx="3351927" cy="990600"/>
            <a:chOff x="3936" y="2112"/>
            <a:chExt cx="1584" cy="624"/>
          </a:xfrm>
        </p:grpSpPr>
        <p:sp>
          <p:nvSpPr>
            <p:cNvPr id="27675" name="Text Box 46"/>
            <p:cNvSpPr txBox="1">
              <a:spLocks noChangeArrowheads="1"/>
            </p:cNvSpPr>
            <p:nvPr/>
          </p:nvSpPr>
          <p:spPr bwMode="auto">
            <a:xfrm>
              <a:off x="4608" y="2112"/>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7676" name="Rectangle 47"/>
            <p:cNvSpPr>
              <a:spLocks noChangeArrowheads="1"/>
            </p:cNvSpPr>
            <p:nvPr/>
          </p:nvSpPr>
          <p:spPr bwMode="auto">
            <a:xfrm>
              <a:off x="4272"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7" name="Line 48"/>
            <p:cNvSpPr>
              <a:spLocks noChangeShapeType="1"/>
            </p:cNvSpPr>
            <p:nvPr/>
          </p:nvSpPr>
          <p:spPr bwMode="auto">
            <a:xfrm>
              <a:off x="4272"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8" name="Rectangle 49"/>
            <p:cNvSpPr>
              <a:spLocks noChangeArrowheads="1"/>
            </p:cNvSpPr>
            <p:nvPr/>
          </p:nvSpPr>
          <p:spPr bwMode="auto">
            <a:xfrm>
              <a:off x="48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9" name="Line 50"/>
            <p:cNvSpPr>
              <a:spLocks noChangeShapeType="1"/>
            </p:cNvSpPr>
            <p:nvPr/>
          </p:nvSpPr>
          <p:spPr bwMode="auto">
            <a:xfrm>
              <a:off x="48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0" name="Rectangle 51"/>
            <p:cNvSpPr>
              <a:spLocks noChangeArrowheads="1"/>
            </p:cNvSpPr>
            <p:nvPr/>
          </p:nvSpPr>
          <p:spPr bwMode="auto">
            <a:xfrm>
              <a:off x="3936"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1" name="Line 52"/>
            <p:cNvSpPr>
              <a:spLocks noChangeShapeType="1"/>
            </p:cNvSpPr>
            <p:nvPr/>
          </p:nvSpPr>
          <p:spPr bwMode="auto">
            <a:xfrm>
              <a:off x="3936"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658" name="Group 53"/>
          <p:cNvGrpSpPr>
            <a:grpSpLocks/>
          </p:cNvGrpSpPr>
          <p:nvPr/>
        </p:nvGrpSpPr>
        <p:grpSpPr bwMode="auto">
          <a:xfrm>
            <a:off x="2539338" y="4938713"/>
            <a:ext cx="3351927" cy="990600"/>
            <a:chOff x="1200" y="2976"/>
            <a:chExt cx="1584" cy="624"/>
          </a:xfrm>
        </p:grpSpPr>
        <p:sp>
          <p:nvSpPr>
            <p:cNvPr id="27668" name="Text Box 54"/>
            <p:cNvSpPr txBox="1">
              <a:spLocks noChangeArrowheads="1"/>
            </p:cNvSpPr>
            <p:nvPr/>
          </p:nvSpPr>
          <p:spPr bwMode="auto">
            <a:xfrm>
              <a:off x="1824" y="2976"/>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7669" name="Rectangle 55"/>
            <p:cNvSpPr>
              <a:spLocks noChangeArrowheads="1"/>
            </p:cNvSpPr>
            <p:nvPr/>
          </p:nvSpPr>
          <p:spPr bwMode="auto">
            <a:xfrm>
              <a:off x="1536"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0" name="Line 56"/>
            <p:cNvSpPr>
              <a:spLocks noChangeShapeType="1"/>
            </p:cNvSpPr>
            <p:nvPr/>
          </p:nvSpPr>
          <p:spPr bwMode="auto">
            <a:xfrm>
              <a:off x="1536"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1" name="Rectangle 57"/>
            <p:cNvSpPr>
              <a:spLocks noChangeArrowheads="1"/>
            </p:cNvSpPr>
            <p:nvPr/>
          </p:nvSpPr>
          <p:spPr bwMode="auto">
            <a:xfrm>
              <a:off x="2160"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2" name="Line 58"/>
            <p:cNvSpPr>
              <a:spLocks noChangeShapeType="1"/>
            </p:cNvSpPr>
            <p:nvPr/>
          </p:nvSpPr>
          <p:spPr bwMode="auto">
            <a:xfrm>
              <a:off x="2160"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3" name="Rectangle 59"/>
            <p:cNvSpPr>
              <a:spLocks noChangeArrowheads="1"/>
            </p:cNvSpPr>
            <p:nvPr/>
          </p:nvSpPr>
          <p:spPr bwMode="auto">
            <a:xfrm>
              <a:off x="1200" y="3216"/>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4" name="Line 60"/>
            <p:cNvSpPr>
              <a:spLocks noChangeShapeType="1"/>
            </p:cNvSpPr>
            <p:nvPr/>
          </p:nvSpPr>
          <p:spPr bwMode="auto">
            <a:xfrm>
              <a:off x="1200" y="3408"/>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7659" name="Group 61"/>
          <p:cNvGrpSpPr>
            <a:grpSpLocks/>
          </p:cNvGrpSpPr>
          <p:nvPr/>
        </p:nvGrpSpPr>
        <p:grpSpPr bwMode="auto">
          <a:xfrm>
            <a:off x="6602280" y="4938713"/>
            <a:ext cx="3351927" cy="990600"/>
            <a:chOff x="3120" y="2976"/>
            <a:chExt cx="1584" cy="624"/>
          </a:xfrm>
        </p:grpSpPr>
        <p:sp>
          <p:nvSpPr>
            <p:cNvPr id="27661" name="Text Box 62"/>
            <p:cNvSpPr txBox="1">
              <a:spLocks noChangeArrowheads="1"/>
            </p:cNvSpPr>
            <p:nvPr/>
          </p:nvSpPr>
          <p:spPr bwMode="auto">
            <a:xfrm>
              <a:off x="3888" y="2976"/>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15</a:t>
              </a:r>
            </a:p>
          </p:txBody>
        </p:sp>
        <p:sp>
          <p:nvSpPr>
            <p:cNvPr id="27662" name="Rectangle 63"/>
            <p:cNvSpPr>
              <a:spLocks noChangeArrowheads="1"/>
            </p:cNvSpPr>
            <p:nvPr/>
          </p:nvSpPr>
          <p:spPr bwMode="auto">
            <a:xfrm>
              <a:off x="3456"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3" name="Line 64"/>
            <p:cNvSpPr>
              <a:spLocks noChangeShapeType="1"/>
            </p:cNvSpPr>
            <p:nvPr/>
          </p:nvSpPr>
          <p:spPr bwMode="auto">
            <a:xfrm>
              <a:off x="3456"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4" name="Rectangle 65"/>
            <p:cNvSpPr>
              <a:spLocks noChangeArrowheads="1"/>
            </p:cNvSpPr>
            <p:nvPr/>
          </p:nvSpPr>
          <p:spPr bwMode="auto">
            <a:xfrm>
              <a:off x="4080"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5" name="Line 66"/>
            <p:cNvSpPr>
              <a:spLocks noChangeShapeType="1"/>
            </p:cNvSpPr>
            <p:nvPr/>
          </p:nvSpPr>
          <p:spPr bwMode="auto">
            <a:xfrm>
              <a:off x="4080"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6" name="Rectangle 67"/>
            <p:cNvSpPr>
              <a:spLocks noChangeArrowheads="1"/>
            </p:cNvSpPr>
            <p:nvPr/>
          </p:nvSpPr>
          <p:spPr bwMode="auto">
            <a:xfrm>
              <a:off x="3120" y="3216"/>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7" name="Line 68"/>
            <p:cNvSpPr>
              <a:spLocks noChangeShapeType="1"/>
            </p:cNvSpPr>
            <p:nvPr/>
          </p:nvSpPr>
          <p:spPr bwMode="auto">
            <a:xfrm>
              <a:off x="3120" y="3408"/>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7660" name="Text Box 69"/>
          <p:cNvSpPr txBox="1">
            <a:spLocks noChangeArrowheads="1"/>
          </p:cNvSpPr>
          <p:nvPr/>
        </p:nvSpPr>
        <p:spPr bwMode="auto">
          <a:xfrm>
            <a:off x="609441" y="1509714"/>
            <a:ext cx="4570809"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Start with an empty cache - all blocks initially marked as not valid</a:t>
            </a:r>
          </a:p>
        </p:txBody>
      </p:sp>
    </p:spTree>
    <p:extLst>
      <p:ext uri="{BB962C8B-B14F-4D97-AF65-F5344CB8AC3E}">
        <p14:creationId xmlns:p14="http://schemas.microsoft.com/office/powerpoint/2010/main" val="44487347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12046" y="146051"/>
            <a:ext cx="11010148" cy="646113"/>
          </a:xfrm>
        </p:spPr>
        <p:txBody>
          <a:bodyPr/>
          <a:lstStyle/>
          <a:p>
            <a:r>
              <a:rPr lang="en-US" sz="3600" smtClean="0"/>
              <a:t>Taking Advantage of Spatial Locality </a:t>
            </a:r>
          </a:p>
        </p:txBody>
      </p:sp>
      <p:grpSp>
        <p:nvGrpSpPr>
          <p:cNvPr id="28675" name="Group 3"/>
          <p:cNvGrpSpPr>
            <a:grpSpLocks/>
          </p:cNvGrpSpPr>
          <p:nvPr/>
        </p:nvGrpSpPr>
        <p:grpSpPr bwMode="auto">
          <a:xfrm>
            <a:off x="533275" y="2122261"/>
            <a:ext cx="3351927" cy="990600"/>
            <a:chOff x="336" y="1248"/>
            <a:chExt cx="1584" cy="624"/>
          </a:xfrm>
        </p:grpSpPr>
        <p:sp>
          <p:nvSpPr>
            <p:cNvPr id="28771" name="Rectangle 4"/>
            <p:cNvSpPr>
              <a:spLocks noChangeArrowheads="1"/>
            </p:cNvSpPr>
            <p:nvPr/>
          </p:nvSpPr>
          <p:spPr bwMode="auto">
            <a:xfrm>
              <a:off x="672"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72" name="Line 5"/>
            <p:cNvSpPr>
              <a:spLocks noChangeShapeType="1"/>
            </p:cNvSpPr>
            <p:nvPr/>
          </p:nvSpPr>
          <p:spPr bwMode="auto">
            <a:xfrm>
              <a:off x="672"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73" name="Rectangle 6"/>
            <p:cNvSpPr>
              <a:spLocks noChangeArrowheads="1"/>
            </p:cNvSpPr>
            <p:nvPr/>
          </p:nvSpPr>
          <p:spPr bwMode="auto">
            <a:xfrm>
              <a:off x="12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74" name="Line 7"/>
            <p:cNvSpPr>
              <a:spLocks noChangeShapeType="1"/>
            </p:cNvSpPr>
            <p:nvPr/>
          </p:nvSpPr>
          <p:spPr bwMode="auto">
            <a:xfrm>
              <a:off x="12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75" name="Text Box 8"/>
            <p:cNvSpPr txBox="1">
              <a:spLocks noChangeArrowheads="1"/>
            </p:cNvSpPr>
            <p:nvPr/>
          </p:nvSpPr>
          <p:spPr bwMode="auto">
            <a:xfrm>
              <a:off x="960" y="1248"/>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0</a:t>
              </a:r>
            </a:p>
          </p:txBody>
        </p:sp>
        <p:sp>
          <p:nvSpPr>
            <p:cNvPr id="28776" name="Rectangle 9"/>
            <p:cNvSpPr>
              <a:spLocks noChangeArrowheads="1"/>
            </p:cNvSpPr>
            <p:nvPr/>
          </p:nvSpPr>
          <p:spPr bwMode="auto">
            <a:xfrm>
              <a:off x="336"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77" name="Line 10"/>
            <p:cNvSpPr>
              <a:spLocks noChangeShapeType="1"/>
            </p:cNvSpPr>
            <p:nvPr/>
          </p:nvSpPr>
          <p:spPr bwMode="auto">
            <a:xfrm>
              <a:off x="336"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8676" name="Rectangle 11"/>
          <p:cNvSpPr>
            <a:spLocks noGrp="1" noChangeArrowheads="1"/>
          </p:cNvSpPr>
          <p:nvPr>
            <p:ph type="body" idx="1"/>
          </p:nvPr>
        </p:nvSpPr>
        <p:spPr>
          <a:xfrm>
            <a:off x="914162" y="1044575"/>
            <a:ext cx="10462075" cy="812800"/>
          </a:xfrm>
        </p:spPr>
        <p:txBody>
          <a:bodyPr>
            <a:normAutofit fontScale="92500" lnSpcReduction="20000"/>
          </a:bodyPr>
          <a:lstStyle/>
          <a:p>
            <a:r>
              <a:rPr lang="en-US" sz="2800" smtClean="0"/>
              <a:t>Let cache block hold more than one word</a:t>
            </a:r>
          </a:p>
          <a:p>
            <a:pPr lvl="1" algn="ctr">
              <a:buFont typeface="Monotype Sorts"/>
              <a:buNone/>
            </a:pPr>
            <a:r>
              <a:rPr lang="en-US" sz="2400" smtClean="0"/>
              <a:t>                          0   1   2   3   4   3   4   15</a:t>
            </a:r>
          </a:p>
        </p:txBody>
      </p:sp>
      <p:grpSp>
        <p:nvGrpSpPr>
          <p:cNvPr id="28677" name="Group 13"/>
          <p:cNvGrpSpPr>
            <a:grpSpLocks/>
          </p:cNvGrpSpPr>
          <p:nvPr/>
        </p:nvGrpSpPr>
        <p:grpSpPr bwMode="auto">
          <a:xfrm>
            <a:off x="4570809" y="2125663"/>
            <a:ext cx="3351927" cy="976312"/>
            <a:chOff x="2160" y="1257"/>
            <a:chExt cx="1584" cy="615"/>
          </a:xfrm>
        </p:grpSpPr>
        <p:sp>
          <p:nvSpPr>
            <p:cNvPr id="28764" name="Text Box 14"/>
            <p:cNvSpPr txBox="1">
              <a:spLocks noChangeArrowheads="1"/>
            </p:cNvSpPr>
            <p:nvPr/>
          </p:nvSpPr>
          <p:spPr bwMode="auto">
            <a:xfrm>
              <a:off x="2832" y="1257"/>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a:t>
              </a:r>
            </a:p>
          </p:txBody>
        </p:sp>
        <p:sp>
          <p:nvSpPr>
            <p:cNvPr id="28765" name="Rectangle 15"/>
            <p:cNvSpPr>
              <a:spLocks noChangeArrowheads="1"/>
            </p:cNvSpPr>
            <p:nvPr/>
          </p:nvSpPr>
          <p:spPr bwMode="auto">
            <a:xfrm>
              <a:off x="24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66" name="Line 16"/>
            <p:cNvSpPr>
              <a:spLocks noChangeShapeType="1"/>
            </p:cNvSpPr>
            <p:nvPr/>
          </p:nvSpPr>
          <p:spPr bwMode="auto">
            <a:xfrm>
              <a:off x="24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67" name="Rectangle 17"/>
            <p:cNvSpPr>
              <a:spLocks noChangeArrowheads="1"/>
            </p:cNvSpPr>
            <p:nvPr/>
          </p:nvSpPr>
          <p:spPr bwMode="auto">
            <a:xfrm>
              <a:off x="3120"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68" name="Line 18"/>
            <p:cNvSpPr>
              <a:spLocks noChangeShapeType="1"/>
            </p:cNvSpPr>
            <p:nvPr/>
          </p:nvSpPr>
          <p:spPr bwMode="auto">
            <a:xfrm>
              <a:off x="3120"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69" name="Rectangle 19"/>
            <p:cNvSpPr>
              <a:spLocks noChangeArrowheads="1"/>
            </p:cNvSpPr>
            <p:nvPr/>
          </p:nvSpPr>
          <p:spPr bwMode="auto">
            <a:xfrm>
              <a:off x="2160"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70" name="Line 20"/>
            <p:cNvSpPr>
              <a:spLocks noChangeShapeType="1"/>
            </p:cNvSpPr>
            <p:nvPr/>
          </p:nvSpPr>
          <p:spPr bwMode="auto">
            <a:xfrm>
              <a:off x="2160"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78" name="Group 21"/>
          <p:cNvGrpSpPr>
            <a:grpSpLocks/>
          </p:cNvGrpSpPr>
          <p:nvPr/>
        </p:nvGrpSpPr>
        <p:grpSpPr bwMode="auto">
          <a:xfrm>
            <a:off x="8329030" y="2151063"/>
            <a:ext cx="3351927" cy="950912"/>
            <a:chOff x="3936" y="1273"/>
            <a:chExt cx="1584" cy="599"/>
          </a:xfrm>
        </p:grpSpPr>
        <p:sp>
          <p:nvSpPr>
            <p:cNvPr id="28757" name="Text Box 22"/>
            <p:cNvSpPr txBox="1">
              <a:spLocks noChangeArrowheads="1"/>
            </p:cNvSpPr>
            <p:nvPr/>
          </p:nvSpPr>
          <p:spPr bwMode="auto">
            <a:xfrm>
              <a:off x="4608" y="1273"/>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2</a:t>
              </a:r>
            </a:p>
          </p:txBody>
        </p:sp>
        <p:sp>
          <p:nvSpPr>
            <p:cNvPr id="28758" name="Rectangle 23"/>
            <p:cNvSpPr>
              <a:spLocks noChangeArrowheads="1"/>
            </p:cNvSpPr>
            <p:nvPr/>
          </p:nvSpPr>
          <p:spPr bwMode="auto">
            <a:xfrm>
              <a:off x="4272"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59" name="Line 24"/>
            <p:cNvSpPr>
              <a:spLocks noChangeShapeType="1"/>
            </p:cNvSpPr>
            <p:nvPr/>
          </p:nvSpPr>
          <p:spPr bwMode="auto">
            <a:xfrm>
              <a:off x="4272"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60" name="Rectangle 25"/>
            <p:cNvSpPr>
              <a:spLocks noChangeArrowheads="1"/>
            </p:cNvSpPr>
            <p:nvPr/>
          </p:nvSpPr>
          <p:spPr bwMode="auto">
            <a:xfrm>
              <a:off x="4896" y="1488"/>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61" name="Line 26"/>
            <p:cNvSpPr>
              <a:spLocks noChangeShapeType="1"/>
            </p:cNvSpPr>
            <p:nvPr/>
          </p:nvSpPr>
          <p:spPr bwMode="auto">
            <a:xfrm>
              <a:off x="4896" y="168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62" name="Rectangle 27"/>
            <p:cNvSpPr>
              <a:spLocks noChangeArrowheads="1"/>
            </p:cNvSpPr>
            <p:nvPr/>
          </p:nvSpPr>
          <p:spPr bwMode="auto">
            <a:xfrm>
              <a:off x="3936" y="1488"/>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63" name="Line 28"/>
            <p:cNvSpPr>
              <a:spLocks noChangeShapeType="1"/>
            </p:cNvSpPr>
            <p:nvPr/>
          </p:nvSpPr>
          <p:spPr bwMode="auto">
            <a:xfrm>
              <a:off x="3936" y="168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79" name="Group 29"/>
          <p:cNvGrpSpPr>
            <a:grpSpLocks/>
          </p:cNvGrpSpPr>
          <p:nvPr/>
        </p:nvGrpSpPr>
        <p:grpSpPr bwMode="auto">
          <a:xfrm>
            <a:off x="711015" y="3482975"/>
            <a:ext cx="3351927" cy="990600"/>
            <a:chOff x="336" y="2112"/>
            <a:chExt cx="1584" cy="624"/>
          </a:xfrm>
        </p:grpSpPr>
        <p:sp>
          <p:nvSpPr>
            <p:cNvPr id="28750" name="Text Box 30"/>
            <p:cNvSpPr txBox="1">
              <a:spLocks noChangeArrowheads="1"/>
            </p:cNvSpPr>
            <p:nvPr/>
          </p:nvSpPr>
          <p:spPr bwMode="auto">
            <a:xfrm>
              <a:off x="1008" y="2112"/>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8751" name="Rectangle 31"/>
            <p:cNvSpPr>
              <a:spLocks noChangeArrowheads="1"/>
            </p:cNvSpPr>
            <p:nvPr/>
          </p:nvSpPr>
          <p:spPr bwMode="auto">
            <a:xfrm>
              <a:off x="672"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52" name="Line 32"/>
            <p:cNvSpPr>
              <a:spLocks noChangeShapeType="1"/>
            </p:cNvSpPr>
            <p:nvPr/>
          </p:nvSpPr>
          <p:spPr bwMode="auto">
            <a:xfrm>
              <a:off x="672"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53" name="Rectangle 33"/>
            <p:cNvSpPr>
              <a:spLocks noChangeArrowheads="1"/>
            </p:cNvSpPr>
            <p:nvPr/>
          </p:nvSpPr>
          <p:spPr bwMode="auto">
            <a:xfrm>
              <a:off x="12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54" name="Line 34"/>
            <p:cNvSpPr>
              <a:spLocks noChangeShapeType="1"/>
            </p:cNvSpPr>
            <p:nvPr/>
          </p:nvSpPr>
          <p:spPr bwMode="auto">
            <a:xfrm>
              <a:off x="12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55" name="Rectangle 35"/>
            <p:cNvSpPr>
              <a:spLocks noChangeArrowheads="1"/>
            </p:cNvSpPr>
            <p:nvPr/>
          </p:nvSpPr>
          <p:spPr bwMode="auto">
            <a:xfrm>
              <a:off x="336"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56" name="Line 36"/>
            <p:cNvSpPr>
              <a:spLocks noChangeShapeType="1"/>
            </p:cNvSpPr>
            <p:nvPr/>
          </p:nvSpPr>
          <p:spPr bwMode="auto">
            <a:xfrm>
              <a:off x="336"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80" name="Group 37"/>
          <p:cNvGrpSpPr>
            <a:grpSpLocks/>
          </p:cNvGrpSpPr>
          <p:nvPr/>
        </p:nvGrpSpPr>
        <p:grpSpPr bwMode="auto">
          <a:xfrm>
            <a:off x="4570809" y="3482975"/>
            <a:ext cx="3351927" cy="990600"/>
            <a:chOff x="2160" y="2112"/>
            <a:chExt cx="1584" cy="624"/>
          </a:xfrm>
        </p:grpSpPr>
        <p:sp>
          <p:nvSpPr>
            <p:cNvPr id="28743" name="Text Box 38"/>
            <p:cNvSpPr txBox="1">
              <a:spLocks noChangeArrowheads="1"/>
            </p:cNvSpPr>
            <p:nvPr/>
          </p:nvSpPr>
          <p:spPr bwMode="auto">
            <a:xfrm>
              <a:off x="2880" y="2112"/>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8744" name="Rectangle 39"/>
            <p:cNvSpPr>
              <a:spLocks noChangeArrowheads="1"/>
            </p:cNvSpPr>
            <p:nvPr/>
          </p:nvSpPr>
          <p:spPr bwMode="auto">
            <a:xfrm>
              <a:off x="24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45" name="Line 40"/>
            <p:cNvSpPr>
              <a:spLocks noChangeShapeType="1"/>
            </p:cNvSpPr>
            <p:nvPr/>
          </p:nvSpPr>
          <p:spPr bwMode="auto">
            <a:xfrm>
              <a:off x="24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46" name="Rectangle 41"/>
            <p:cNvSpPr>
              <a:spLocks noChangeArrowheads="1"/>
            </p:cNvSpPr>
            <p:nvPr/>
          </p:nvSpPr>
          <p:spPr bwMode="auto">
            <a:xfrm>
              <a:off x="3120"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47" name="Line 42"/>
            <p:cNvSpPr>
              <a:spLocks noChangeShapeType="1"/>
            </p:cNvSpPr>
            <p:nvPr/>
          </p:nvSpPr>
          <p:spPr bwMode="auto">
            <a:xfrm>
              <a:off x="3120"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48" name="Rectangle 43"/>
            <p:cNvSpPr>
              <a:spLocks noChangeArrowheads="1"/>
            </p:cNvSpPr>
            <p:nvPr/>
          </p:nvSpPr>
          <p:spPr bwMode="auto">
            <a:xfrm>
              <a:off x="2160"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49" name="Line 44"/>
            <p:cNvSpPr>
              <a:spLocks noChangeShapeType="1"/>
            </p:cNvSpPr>
            <p:nvPr/>
          </p:nvSpPr>
          <p:spPr bwMode="auto">
            <a:xfrm>
              <a:off x="2160"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81" name="Group 45"/>
          <p:cNvGrpSpPr>
            <a:grpSpLocks/>
          </p:cNvGrpSpPr>
          <p:nvPr/>
        </p:nvGrpSpPr>
        <p:grpSpPr bwMode="auto">
          <a:xfrm>
            <a:off x="8329030" y="3482975"/>
            <a:ext cx="3351927" cy="990600"/>
            <a:chOff x="3936" y="2112"/>
            <a:chExt cx="1584" cy="624"/>
          </a:xfrm>
        </p:grpSpPr>
        <p:sp>
          <p:nvSpPr>
            <p:cNvPr id="28736" name="Text Box 46"/>
            <p:cNvSpPr txBox="1">
              <a:spLocks noChangeArrowheads="1"/>
            </p:cNvSpPr>
            <p:nvPr/>
          </p:nvSpPr>
          <p:spPr bwMode="auto">
            <a:xfrm>
              <a:off x="4608" y="2112"/>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3</a:t>
              </a:r>
            </a:p>
          </p:txBody>
        </p:sp>
        <p:sp>
          <p:nvSpPr>
            <p:cNvPr id="28737" name="Rectangle 47"/>
            <p:cNvSpPr>
              <a:spLocks noChangeArrowheads="1"/>
            </p:cNvSpPr>
            <p:nvPr/>
          </p:nvSpPr>
          <p:spPr bwMode="auto">
            <a:xfrm>
              <a:off x="4272"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38" name="Line 48"/>
            <p:cNvSpPr>
              <a:spLocks noChangeShapeType="1"/>
            </p:cNvSpPr>
            <p:nvPr/>
          </p:nvSpPr>
          <p:spPr bwMode="auto">
            <a:xfrm>
              <a:off x="4272"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9" name="Rectangle 49"/>
            <p:cNvSpPr>
              <a:spLocks noChangeArrowheads="1"/>
            </p:cNvSpPr>
            <p:nvPr/>
          </p:nvSpPr>
          <p:spPr bwMode="auto">
            <a:xfrm>
              <a:off x="4896" y="2352"/>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40" name="Line 50"/>
            <p:cNvSpPr>
              <a:spLocks noChangeShapeType="1"/>
            </p:cNvSpPr>
            <p:nvPr/>
          </p:nvSpPr>
          <p:spPr bwMode="auto">
            <a:xfrm>
              <a:off x="4896" y="2544"/>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41" name="Rectangle 51"/>
            <p:cNvSpPr>
              <a:spLocks noChangeArrowheads="1"/>
            </p:cNvSpPr>
            <p:nvPr/>
          </p:nvSpPr>
          <p:spPr bwMode="auto">
            <a:xfrm>
              <a:off x="3936" y="2352"/>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42" name="Line 52"/>
            <p:cNvSpPr>
              <a:spLocks noChangeShapeType="1"/>
            </p:cNvSpPr>
            <p:nvPr/>
          </p:nvSpPr>
          <p:spPr bwMode="auto">
            <a:xfrm>
              <a:off x="3936" y="25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82" name="Group 53"/>
          <p:cNvGrpSpPr>
            <a:grpSpLocks/>
          </p:cNvGrpSpPr>
          <p:nvPr/>
        </p:nvGrpSpPr>
        <p:grpSpPr bwMode="auto">
          <a:xfrm>
            <a:off x="2539338" y="4854575"/>
            <a:ext cx="3351927" cy="990600"/>
            <a:chOff x="1200" y="2976"/>
            <a:chExt cx="1584" cy="624"/>
          </a:xfrm>
        </p:grpSpPr>
        <p:sp>
          <p:nvSpPr>
            <p:cNvPr id="28729" name="Text Box 54"/>
            <p:cNvSpPr txBox="1">
              <a:spLocks noChangeArrowheads="1"/>
            </p:cNvSpPr>
            <p:nvPr/>
          </p:nvSpPr>
          <p:spPr bwMode="auto">
            <a:xfrm>
              <a:off x="1824" y="2976"/>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4</a:t>
              </a:r>
            </a:p>
          </p:txBody>
        </p:sp>
        <p:sp>
          <p:nvSpPr>
            <p:cNvPr id="28730" name="Rectangle 55"/>
            <p:cNvSpPr>
              <a:spLocks noChangeArrowheads="1"/>
            </p:cNvSpPr>
            <p:nvPr/>
          </p:nvSpPr>
          <p:spPr bwMode="auto">
            <a:xfrm>
              <a:off x="1536"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31" name="Line 56"/>
            <p:cNvSpPr>
              <a:spLocks noChangeShapeType="1"/>
            </p:cNvSpPr>
            <p:nvPr/>
          </p:nvSpPr>
          <p:spPr bwMode="auto">
            <a:xfrm>
              <a:off x="1536"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2" name="Rectangle 57"/>
            <p:cNvSpPr>
              <a:spLocks noChangeArrowheads="1"/>
            </p:cNvSpPr>
            <p:nvPr/>
          </p:nvSpPr>
          <p:spPr bwMode="auto">
            <a:xfrm>
              <a:off x="2160"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33" name="Line 58"/>
            <p:cNvSpPr>
              <a:spLocks noChangeShapeType="1"/>
            </p:cNvSpPr>
            <p:nvPr/>
          </p:nvSpPr>
          <p:spPr bwMode="auto">
            <a:xfrm>
              <a:off x="2160"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4" name="Rectangle 59"/>
            <p:cNvSpPr>
              <a:spLocks noChangeArrowheads="1"/>
            </p:cNvSpPr>
            <p:nvPr/>
          </p:nvSpPr>
          <p:spPr bwMode="auto">
            <a:xfrm>
              <a:off x="1200" y="3216"/>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35" name="Line 60"/>
            <p:cNvSpPr>
              <a:spLocks noChangeShapeType="1"/>
            </p:cNvSpPr>
            <p:nvPr/>
          </p:nvSpPr>
          <p:spPr bwMode="auto">
            <a:xfrm>
              <a:off x="1200" y="3408"/>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8683" name="Group 61"/>
          <p:cNvGrpSpPr>
            <a:grpSpLocks/>
          </p:cNvGrpSpPr>
          <p:nvPr/>
        </p:nvGrpSpPr>
        <p:grpSpPr bwMode="auto">
          <a:xfrm>
            <a:off x="6602280" y="4854575"/>
            <a:ext cx="3351927" cy="990600"/>
            <a:chOff x="3120" y="2976"/>
            <a:chExt cx="1584" cy="624"/>
          </a:xfrm>
        </p:grpSpPr>
        <p:sp>
          <p:nvSpPr>
            <p:cNvPr id="28722" name="Text Box 62"/>
            <p:cNvSpPr txBox="1">
              <a:spLocks noChangeArrowheads="1"/>
            </p:cNvSpPr>
            <p:nvPr/>
          </p:nvSpPr>
          <p:spPr bwMode="auto">
            <a:xfrm>
              <a:off x="3888" y="2976"/>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b="1"/>
                <a:t>15</a:t>
              </a:r>
            </a:p>
          </p:txBody>
        </p:sp>
        <p:sp>
          <p:nvSpPr>
            <p:cNvPr id="28723" name="Rectangle 63"/>
            <p:cNvSpPr>
              <a:spLocks noChangeArrowheads="1"/>
            </p:cNvSpPr>
            <p:nvPr/>
          </p:nvSpPr>
          <p:spPr bwMode="auto">
            <a:xfrm>
              <a:off x="3456"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24" name="Line 64"/>
            <p:cNvSpPr>
              <a:spLocks noChangeShapeType="1"/>
            </p:cNvSpPr>
            <p:nvPr/>
          </p:nvSpPr>
          <p:spPr bwMode="auto">
            <a:xfrm>
              <a:off x="3456"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5" name="Rectangle 65"/>
            <p:cNvSpPr>
              <a:spLocks noChangeArrowheads="1"/>
            </p:cNvSpPr>
            <p:nvPr/>
          </p:nvSpPr>
          <p:spPr bwMode="auto">
            <a:xfrm>
              <a:off x="4080" y="3216"/>
              <a:ext cx="624"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26" name="Line 66"/>
            <p:cNvSpPr>
              <a:spLocks noChangeShapeType="1"/>
            </p:cNvSpPr>
            <p:nvPr/>
          </p:nvSpPr>
          <p:spPr bwMode="auto">
            <a:xfrm>
              <a:off x="4080" y="3408"/>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7" name="Rectangle 67"/>
            <p:cNvSpPr>
              <a:spLocks noChangeArrowheads="1"/>
            </p:cNvSpPr>
            <p:nvPr/>
          </p:nvSpPr>
          <p:spPr bwMode="auto">
            <a:xfrm>
              <a:off x="3120" y="3216"/>
              <a:ext cx="336" cy="38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28" name="Line 68"/>
            <p:cNvSpPr>
              <a:spLocks noChangeShapeType="1"/>
            </p:cNvSpPr>
            <p:nvPr/>
          </p:nvSpPr>
          <p:spPr bwMode="auto">
            <a:xfrm>
              <a:off x="3120" y="3408"/>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616965" name="Text Box 69"/>
          <p:cNvSpPr txBox="1">
            <a:spLocks noChangeArrowheads="1"/>
          </p:cNvSpPr>
          <p:nvPr/>
        </p:nvSpPr>
        <p:spPr bwMode="auto">
          <a:xfrm>
            <a:off x="711014" y="2506663"/>
            <a:ext cx="31487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err="1"/>
              <a:t>Mem</a:t>
            </a:r>
            <a:r>
              <a:rPr lang="en-US" dirty="0"/>
              <a:t>(1)   </a:t>
            </a:r>
            <a:r>
              <a:rPr lang="en-US" dirty="0" smtClean="0"/>
              <a:t>       </a:t>
            </a:r>
            <a:r>
              <a:rPr lang="en-US" dirty="0" err="1"/>
              <a:t>Mem</a:t>
            </a:r>
            <a:r>
              <a:rPr lang="en-US" dirty="0"/>
              <a:t>(0)</a:t>
            </a:r>
          </a:p>
        </p:txBody>
      </p:sp>
      <p:sp>
        <p:nvSpPr>
          <p:cNvPr id="1616966" name="Text Box 70"/>
          <p:cNvSpPr txBox="1">
            <a:spLocks noChangeArrowheads="1"/>
          </p:cNvSpPr>
          <p:nvPr/>
        </p:nvSpPr>
        <p:spPr bwMode="auto">
          <a:xfrm>
            <a:off x="2336191" y="2111376"/>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616967" name="Text Box 71"/>
          <p:cNvSpPr txBox="1">
            <a:spLocks noChangeArrowheads="1"/>
          </p:cNvSpPr>
          <p:nvPr/>
        </p:nvSpPr>
        <p:spPr bwMode="auto">
          <a:xfrm>
            <a:off x="4570810" y="2492376"/>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(1</a:t>
            </a:r>
            <a:r>
              <a:rPr lang="en-US" dirty="0"/>
              <a:t>)    </a:t>
            </a:r>
            <a:r>
              <a:rPr lang="en-US" dirty="0" smtClean="0"/>
              <a:t>   </a:t>
            </a:r>
            <a:r>
              <a:rPr lang="en-US" dirty="0" err="1" smtClean="0"/>
              <a:t>Mem</a:t>
            </a:r>
            <a:r>
              <a:rPr lang="en-US" dirty="0" smtClean="0"/>
              <a:t>(0</a:t>
            </a:r>
            <a:r>
              <a:rPr lang="en-US" dirty="0"/>
              <a:t>)</a:t>
            </a:r>
          </a:p>
        </p:txBody>
      </p:sp>
      <p:sp>
        <p:nvSpPr>
          <p:cNvPr id="1616968" name="Text Box 72"/>
          <p:cNvSpPr txBox="1">
            <a:spLocks noChangeArrowheads="1"/>
          </p:cNvSpPr>
          <p:nvPr/>
        </p:nvSpPr>
        <p:spPr bwMode="auto">
          <a:xfrm>
            <a:off x="6297560" y="2111376"/>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hit</a:t>
            </a:r>
          </a:p>
        </p:txBody>
      </p:sp>
      <p:sp>
        <p:nvSpPr>
          <p:cNvPr id="1616969" name="Text Box 73"/>
          <p:cNvSpPr txBox="1">
            <a:spLocks noChangeArrowheads="1"/>
          </p:cNvSpPr>
          <p:nvPr/>
        </p:nvSpPr>
        <p:spPr bwMode="auto">
          <a:xfrm>
            <a:off x="8329031" y="2797176"/>
            <a:ext cx="318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(3</a:t>
            </a:r>
            <a:r>
              <a:rPr lang="en-US" dirty="0"/>
              <a:t>)    </a:t>
            </a:r>
            <a:r>
              <a:rPr lang="en-US" dirty="0" smtClean="0"/>
              <a:t>     </a:t>
            </a:r>
            <a:r>
              <a:rPr lang="en-US" dirty="0" err="1" smtClean="0"/>
              <a:t>Mem</a:t>
            </a:r>
            <a:r>
              <a:rPr lang="en-US" dirty="0" smtClean="0"/>
              <a:t>(2</a:t>
            </a:r>
            <a:r>
              <a:rPr lang="en-US" dirty="0"/>
              <a:t>)</a:t>
            </a:r>
          </a:p>
        </p:txBody>
      </p:sp>
      <p:sp>
        <p:nvSpPr>
          <p:cNvPr id="1616970" name="Text Box 74"/>
          <p:cNvSpPr txBox="1">
            <a:spLocks noChangeArrowheads="1"/>
          </p:cNvSpPr>
          <p:nvPr/>
        </p:nvSpPr>
        <p:spPr bwMode="auto">
          <a:xfrm>
            <a:off x="8329031" y="2492376"/>
            <a:ext cx="318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(1</a:t>
            </a:r>
            <a:r>
              <a:rPr lang="en-US" dirty="0"/>
              <a:t>)    </a:t>
            </a:r>
            <a:r>
              <a:rPr lang="en-US" dirty="0" smtClean="0"/>
              <a:t>     </a:t>
            </a:r>
            <a:r>
              <a:rPr lang="en-US" dirty="0" err="1" smtClean="0"/>
              <a:t>Mem</a:t>
            </a:r>
            <a:r>
              <a:rPr lang="en-US" dirty="0" smtClean="0"/>
              <a:t>(0</a:t>
            </a:r>
            <a:r>
              <a:rPr lang="en-US" dirty="0"/>
              <a:t>)</a:t>
            </a:r>
          </a:p>
        </p:txBody>
      </p:sp>
      <p:sp>
        <p:nvSpPr>
          <p:cNvPr id="1616971" name="Text Box 75"/>
          <p:cNvSpPr txBox="1">
            <a:spLocks noChangeArrowheads="1"/>
          </p:cNvSpPr>
          <p:nvPr/>
        </p:nvSpPr>
        <p:spPr bwMode="auto">
          <a:xfrm>
            <a:off x="10055780" y="2111376"/>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616972" name="Text Box 76"/>
          <p:cNvSpPr txBox="1">
            <a:spLocks noChangeArrowheads="1"/>
          </p:cNvSpPr>
          <p:nvPr/>
        </p:nvSpPr>
        <p:spPr bwMode="auto">
          <a:xfrm>
            <a:off x="2437765" y="3482976"/>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hit</a:t>
            </a:r>
          </a:p>
        </p:txBody>
      </p:sp>
      <p:sp>
        <p:nvSpPr>
          <p:cNvPr id="1616973" name="Text Box 77"/>
          <p:cNvSpPr txBox="1">
            <a:spLocks noChangeArrowheads="1"/>
          </p:cNvSpPr>
          <p:nvPr/>
        </p:nvSpPr>
        <p:spPr bwMode="auto">
          <a:xfrm>
            <a:off x="711015" y="4168776"/>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(3</a:t>
            </a:r>
            <a:r>
              <a:rPr lang="en-US" dirty="0"/>
              <a:t>)    </a:t>
            </a:r>
            <a:r>
              <a:rPr lang="en-US" dirty="0" smtClean="0"/>
              <a:t>     </a:t>
            </a:r>
            <a:r>
              <a:rPr lang="en-US" dirty="0" err="1" smtClean="0"/>
              <a:t>Mem</a:t>
            </a:r>
            <a:r>
              <a:rPr lang="en-US" dirty="0" smtClean="0"/>
              <a:t>(2</a:t>
            </a:r>
            <a:r>
              <a:rPr lang="en-US" dirty="0"/>
              <a:t>)</a:t>
            </a:r>
          </a:p>
        </p:txBody>
      </p:sp>
      <p:sp>
        <p:nvSpPr>
          <p:cNvPr id="1616974" name="Text Box 78"/>
          <p:cNvSpPr txBox="1">
            <a:spLocks noChangeArrowheads="1"/>
          </p:cNvSpPr>
          <p:nvPr/>
        </p:nvSpPr>
        <p:spPr bwMode="auto">
          <a:xfrm>
            <a:off x="711015" y="3863976"/>
            <a:ext cx="3147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(1</a:t>
            </a:r>
            <a:r>
              <a:rPr lang="en-US" dirty="0"/>
              <a:t>)    </a:t>
            </a:r>
            <a:r>
              <a:rPr lang="en-US" dirty="0" smtClean="0"/>
              <a:t>	     </a:t>
            </a:r>
            <a:r>
              <a:rPr lang="en-US" dirty="0" err="1" smtClean="0"/>
              <a:t>Mem</a:t>
            </a:r>
            <a:r>
              <a:rPr lang="en-US" dirty="0" smtClean="0"/>
              <a:t>(0</a:t>
            </a:r>
            <a:r>
              <a:rPr lang="en-US" dirty="0"/>
              <a:t>)</a:t>
            </a:r>
          </a:p>
        </p:txBody>
      </p:sp>
      <p:sp>
        <p:nvSpPr>
          <p:cNvPr id="1616975" name="Text Box 79"/>
          <p:cNvSpPr txBox="1">
            <a:spLocks noChangeArrowheads="1"/>
          </p:cNvSpPr>
          <p:nvPr/>
        </p:nvSpPr>
        <p:spPr bwMode="auto">
          <a:xfrm>
            <a:off x="6399133" y="3482976"/>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sp>
        <p:nvSpPr>
          <p:cNvPr id="1616977" name="Text Box 81"/>
          <p:cNvSpPr txBox="1">
            <a:spLocks noChangeArrowheads="1"/>
          </p:cNvSpPr>
          <p:nvPr/>
        </p:nvSpPr>
        <p:spPr bwMode="auto">
          <a:xfrm>
            <a:off x="4570810" y="4168776"/>
            <a:ext cx="3249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a:t>Mem</a:t>
            </a:r>
            <a:r>
              <a:rPr lang="en-US" dirty="0"/>
              <a:t>(3)    </a:t>
            </a:r>
            <a:r>
              <a:rPr lang="en-US" dirty="0" smtClean="0"/>
              <a:t>     </a:t>
            </a:r>
            <a:r>
              <a:rPr lang="en-US" dirty="0" err="1" smtClean="0"/>
              <a:t>Mem</a:t>
            </a:r>
            <a:r>
              <a:rPr lang="en-US" dirty="0" smtClean="0"/>
              <a:t>(2</a:t>
            </a:r>
            <a:r>
              <a:rPr lang="en-US" dirty="0"/>
              <a:t>)</a:t>
            </a:r>
          </a:p>
        </p:txBody>
      </p:sp>
      <p:sp>
        <p:nvSpPr>
          <p:cNvPr id="1616978" name="Text Box 82"/>
          <p:cNvSpPr txBox="1">
            <a:spLocks noChangeArrowheads="1"/>
          </p:cNvSpPr>
          <p:nvPr/>
        </p:nvSpPr>
        <p:spPr bwMode="auto">
          <a:xfrm>
            <a:off x="4570810" y="3863976"/>
            <a:ext cx="3249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(1</a:t>
            </a:r>
            <a:r>
              <a:rPr lang="en-US" dirty="0"/>
              <a:t>)    </a:t>
            </a:r>
            <a:r>
              <a:rPr lang="en-US" dirty="0" smtClean="0"/>
              <a:t>     </a:t>
            </a:r>
            <a:r>
              <a:rPr lang="en-US" dirty="0" err="1" smtClean="0"/>
              <a:t>Mem</a:t>
            </a:r>
            <a:r>
              <a:rPr lang="en-US" dirty="0" smtClean="0"/>
              <a:t>(0</a:t>
            </a:r>
            <a:r>
              <a:rPr lang="en-US" dirty="0"/>
              <a:t>)</a:t>
            </a:r>
          </a:p>
        </p:txBody>
      </p:sp>
      <p:grpSp>
        <p:nvGrpSpPr>
          <p:cNvPr id="10" name="Group 83"/>
          <p:cNvGrpSpPr>
            <a:grpSpLocks/>
          </p:cNvGrpSpPr>
          <p:nvPr/>
        </p:nvGrpSpPr>
        <p:grpSpPr bwMode="auto">
          <a:xfrm>
            <a:off x="4266088" y="3635375"/>
            <a:ext cx="3665112" cy="533400"/>
            <a:chOff x="2016" y="2208"/>
            <a:chExt cx="1732" cy="336"/>
          </a:xfrm>
        </p:grpSpPr>
        <p:sp>
          <p:nvSpPr>
            <p:cNvPr id="28716" name="Line 84"/>
            <p:cNvSpPr>
              <a:spLocks noChangeShapeType="1"/>
            </p:cNvSpPr>
            <p:nvPr/>
          </p:nvSpPr>
          <p:spPr bwMode="auto">
            <a:xfrm>
              <a:off x="2208"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7" name="Line 85"/>
            <p:cNvSpPr>
              <a:spLocks noChangeShapeType="1"/>
            </p:cNvSpPr>
            <p:nvPr/>
          </p:nvSpPr>
          <p:spPr bwMode="auto">
            <a:xfrm>
              <a:off x="350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8" name="Text Box 86"/>
            <p:cNvSpPr txBox="1">
              <a:spLocks noChangeArrowheads="1"/>
            </p:cNvSpPr>
            <p:nvPr/>
          </p:nvSpPr>
          <p:spPr bwMode="auto">
            <a:xfrm>
              <a:off x="2016" y="2208"/>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01</a:t>
              </a:r>
            </a:p>
          </p:txBody>
        </p:sp>
        <p:sp>
          <p:nvSpPr>
            <p:cNvPr id="28719" name="Text Box 87"/>
            <p:cNvSpPr txBox="1">
              <a:spLocks noChangeArrowheads="1"/>
            </p:cNvSpPr>
            <p:nvPr/>
          </p:nvSpPr>
          <p:spPr bwMode="auto">
            <a:xfrm>
              <a:off x="2928" y="2256"/>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5</a:t>
              </a:r>
            </a:p>
          </p:txBody>
        </p:sp>
        <p:sp>
          <p:nvSpPr>
            <p:cNvPr id="28720" name="Line 88"/>
            <p:cNvSpPr>
              <a:spLocks noChangeShapeType="1"/>
            </p:cNvSpPr>
            <p:nvPr/>
          </p:nvSpPr>
          <p:spPr bwMode="auto">
            <a:xfrm>
              <a:off x="278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21" name="Text Box 89"/>
            <p:cNvSpPr txBox="1">
              <a:spLocks noChangeArrowheads="1"/>
            </p:cNvSpPr>
            <p:nvPr/>
          </p:nvSpPr>
          <p:spPr bwMode="auto">
            <a:xfrm>
              <a:off x="3600" y="2256"/>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4</a:t>
              </a:r>
            </a:p>
          </p:txBody>
        </p:sp>
      </p:grpSp>
      <p:sp>
        <p:nvSpPr>
          <p:cNvPr id="1616986" name="Text Box 90"/>
          <p:cNvSpPr txBox="1">
            <a:spLocks noChangeArrowheads="1"/>
          </p:cNvSpPr>
          <p:nvPr/>
        </p:nvSpPr>
        <p:spPr bwMode="auto">
          <a:xfrm>
            <a:off x="9954207" y="3482976"/>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hit</a:t>
            </a:r>
          </a:p>
        </p:txBody>
      </p:sp>
      <p:sp>
        <p:nvSpPr>
          <p:cNvPr id="1616988" name="Text Box 92"/>
          <p:cNvSpPr txBox="1">
            <a:spLocks noChangeArrowheads="1"/>
          </p:cNvSpPr>
          <p:nvPr/>
        </p:nvSpPr>
        <p:spPr bwMode="auto">
          <a:xfrm>
            <a:off x="8329031" y="4168776"/>
            <a:ext cx="301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a:t>Mem</a:t>
            </a:r>
            <a:r>
              <a:rPr lang="en-US" dirty="0"/>
              <a:t>(3)    </a:t>
            </a:r>
            <a:r>
              <a:rPr lang="en-US" dirty="0" err="1"/>
              <a:t>Mem</a:t>
            </a:r>
            <a:r>
              <a:rPr lang="en-US" dirty="0"/>
              <a:t>(2)</a:t>
            </a:r>
          </a:p>
        </p:txBody>
      </p:sp>
      <p:sp>
        <p:nvSpPr>
          <p:cNvPr id="1616989" name="Text Box 93"/>
          <p:cNvSpPr txBox="1">
            <a:spLocks noChangeArrowheads="1"/>
          </p:cNvSpPr>
          <p:nvPr/>
        </p:nvSpPr>
        <p:spPr bwMode="auto">
          <a:xfrm>
            <a:off x="8329031" y="3863976"/>
            <a:ext cx="3082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smtClean="0"/>
              <a:t>01	 </a:t>
            </a:r>
            <a:r>
              <a:rPr lang="en-US" dirty="0" err="1"/>
              <a:t>Mem</a:t>
            </a:r>
            <a:r>
              <a:rPr lang="en-US" dirty="0"/>
              <a:t>(5)    </a:t>
            </a:r>
            <a:r>
              <a:rPr lang="en-US" dirty="0" err="1"/>
              <a:t>Mem</a:t>
            </a:r>
            <a:r>
              <a:rPr lang="en-US" dirty="0"/>
              <a:t>(4)</a:t>
            </a:r>
          </a:p>
        </p:txBody>
      </p:sp>
      <p:sp>
        <p:nvSpPr>
          <p:cNvPr id="1616990" name="Text Box 94"/>
          <p:cNvSpPr txBox="1">
            <a:spLocks noChangeArrowheads="1"/>
          </p:cNvSpPr>
          <p:nvPr/>
        </p:nvSpPr>
        <p:spPr bwMode="auto">
          <a:xfrm>
            <a:off x="4164515" y="4854576"/>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hit</a:t>
            </a:r>
          </a:p>
        </p:txBody>
      </p:sp>
      <p:sp>
        <p:nvSpPr>
          <p:cNvPr id="1616992" name="Text Box 96"/>
          <p:cNvSpPr txBox="1">
            <a:spLocks noChangeArrowheads="1"/>
          </p:cNvSpPr>
          <p:nvPr/>
        </p:nvSpPr>
        <p:spPr bwMode="auto">
          <a:xfrm>
            <a:off x="2539339" y="5540376"/>
            <a:ext cx="3082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smtClean="0"/>
              <a:t>Mem</a:t>
            </a:r>
            <a:r>
              <a:rPr lang="en-US" dirty="0" smtClean="0"/>
              <a:t>(3</a:t>
            </a:r>
            <a:r>
              <a:rPr lang="en-US" dirty="0"/>
              <a:t>)   </a:t>
            </a:r>
            <a:r>
              <a:rPr lang="en-US" dirty="0" smtClean="0"/>
              <a:t>   </a:t>
            </a:r>
            <a:r>
              <a:rPr lang="en-US" dirty="0" err="1"/>
              <a:t>Mem</a:t>
            </a:r>
            <a:r>
              <a:rPr lang="en-US" dirty="0"/>
              <a:t>(2)</a:t>
            </a:r>
          </a:p>
        </p:txBody>
      </p:sp>
      <p:sp>
        <p:nvSpPr>
          <p:cNvPr id="1616993" name="Text Box 97"/>
          <p:cNvSpPr txBox="1">
            <a:spLocks noChangeArrowheads="1"/>
          </p:cNvSpPr>
          <p:nvPr/>
        </p:nvSpPr>
        <p:spPr bwMode="auto">
          <a:xfrm>
            <a:off x="2539339" y="5235576"/>
            <a:ext cx="3082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01  </a:t>
            </a:r>
            <a:r>
              <a:rPr lang="en-US" dirty="0" smtClean="0"/>
              <a:t>	  </a:t>
            </a:r>
            <a:r>
              <a:rPr lang="en-US" dirty="0" err="1"/>
              <a:t>Mem</a:t>
            </a:r>
            <a:r>
              <a:rPr lang="en-US" dirty="0"/>
              <a:t>(5)    </a:t>
            </a:r>
            <a:r>
              <a:rPr lang="en-US" dirty="0" err="1"/>
              <a:t>Mem</a:t>
            </a:r>
            <a:r>
              <a:rPr lang="en-US" dirty="0"/>
              <a:t>(4)</a:t>
            </a:r>
          </a:p>
        </p:txBody>
      </p:sp>
      <p:sp>
        <p:nvSpPr>
          <p:cNvPr id="1616995" name="Text Box 99"/>
          <p:cNvSpPr txBox="1">
            <a:spLocks noChangeArrowheads="1"/>
          </p:cNvSpPr>
          <p:nvPr/>
        </p:nvSpPr>
        <p:spPr bwMode="auto">
          <a:xfrm>
            <a:off x="6602280" y="5540376"/>
            <a:ext cx="301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00   </a:t>
            </a:r>
            <a:r>
              <a:rPr lang="en-US" dirty="0" smtClean="0"/>
              <a:t>	 </a:t>
            </a:r>
            <a:r>
              <a:rPr lang="en-US" dirty="0" err="1"/>
              <a:t>Mem</a:t>
            </a:r>
            <a:r>
              <a:rPr lang="en-US" dirty="0"/>
              <a:t>(3)    </a:t>
            </a:r>
            <a:r>
              <a:rPr lang="en-US" dirty="0" err="1"/>
              <a:t>Mem</a:t>
            </a:r>
            <a:r>
              <a:rPr lang="en-US" dirty="0"/>
              <a:t>(2)</a:t>
            </a:r>
          </a:p>
        </p:txBody>
      </p:sp>
      <p:sp>
        <p:nvSpPr>
          <p:cNvPr id="1616996" name="Text Box 100"/>
          <p:cNvSpPr txBox="1">
            <a:spLocks noChangeArrowheads="1"/>
          </p:cNvSpPr>
          <p:nvPr/>
        </p:nvSpPr>
        <p:spPr bwMode="auto">
          <a:xfrm>
            <a:off x="6602280" y="5235576"/>
            <a:ext cx="30828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t>01    </a:t>
            </a:r>
            <a:r>
              <a:rPr lang="en-US" dirty="0" smtClean="0"/>
              <a:t>	</a:t>
            </a:r>
            <a:r>
              <a:rPr lang="en-US" dirty="0" err="1" smtClean="0"/>
              <a:t>Mem</a:t>
            </a:r>
            <a:r>
              <a:rPr lang="en-US" dirty="0" smtClean="0"/>
              <a:t>(5</a:t>
            </a:r>
            <a:r>
              <a:rPr lang="en-US" dirty="0"/>
              <a:t>)    </a:t>
            </a:r>
            <a:r>
              <a:rPr lang="en-US" dirty="0" smtClean="0"/>
              <a:t>  </a:t>
            </a:r>
            <a:r>
              <a:rPr lang="en-US" dirty="0" err="1" smtClean="0"/>
              <a:t>Mem</a:t>
            </a:r>
            <a:r>
              <a:rPr lang="en-US" dirty="0" smtClean="0"/>
              <a:t>(4</a:t>
            </a:r>
            <a:r>
              <a:rPr lang="en-US" dirty="0"/>
              <a:t>)</a:t>
            </a:r>
          </a:p>
        </p:txBody>
      </p:sp>
      <p:sp>
        <p:nvSpPr>
          <p:cNvPr id="1616997" name="Text Box 101"/>
          <p:cNvSpPr txBox="1">
            <a:spLocks noChangeArrowheads="1"/>
          </p:cNvSpPr>
          <p:nvPr/>
        </p:nvSpPr>
        <p:spPr bwMode="auto">
          <a:xfrm>
            <a:off x="8633751" y="4854576"/>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miss</a:t>
            </a:r>
          </a:p>
        </p:txBody>
      </p:sp>
      <p:grpSp>
        <p:nvGrpSpPr>
          <p:cNvPr id="11" name="Group 102"/>
          <p:cNvGrpSpPr>
            <a:grpSpLocks/>
          </p:cNvGrpSpPr>
          <p:nvPr/>
        </p:nvGrpSpPr>
        <p:grpSpPr bwMode="auto">
          <a:xfrm>
            <a:off x="6297559" y="5311775"/>
            <a:ext cx="3792079" cy="533400"/>
            <a:chOff x="2016" y="2208"/>
            <a:chExt cx="1792" cy="336"/>
          </a:xfrm>
        </p:grpSpPr>
        <p:sp>
          <p:nvSpPr>
            <p:cNvPr id="28710" name="Line 103"/>
            <p:cNvSpPr>
              <a:spLocks noChangeShapeType="1"/>
            </p:cNvSpPr>
            <p:nvPr/>
          </p:nvSpPr>
          <p:spPr bwMode="auto">
            <a:xfrm>
              <a:off x="2208"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1" name="Line 104"/>
            <p:cNvSpPr>
              <a:spLocks noChangeShapeType="1"/>
            </p:cNvSpPr>
            <p:nvPr/>
          </p:nvSpPr>
          <p:spPr bwMode="auto">
            <a:xfrm>
              <a:off x="350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2" name="Text Box 105"/>
            <p:cNvSpPr txBox="1">
              <a:spLocks noChangeArrowheads="1"/>
            </p:cNvSpPr>
            <p:nvPr/>
          </p:nvSpPr>
          <p:spPr bwMode="auto">
            <a:xfrm>
              <a:off x="2016" y="2208"/>
              <a:ext cx="2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11</a:t>
              </a:r>
            </a:p>
          </p:txBody>
        </p:sp>
        <p:sp>
          <p:nvSpPr>
            <p:cNvPr id="28713" name="Text Box 106"/>
            <p:cNvSpPr txBox="1">
              <a:spLocks noChangeArrowheads="1"/>
            </p:cNvSpPr>
            <p:nvPr/>
          </p:nvSpPr>
          <p:spPr bwMode="auto">
            <a:xfrm>
              <a:off x="2928" y="2256"/>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15</a:t>
              </a:r>
            </a:p>
          </p:txBody>
        </p:sp>
        <p:sp>
          <p:nvSpPr>
            <p:cNvPr id="28714" name="Line 107"/>
            <p:cNvSpPr>
              <a:spLocks noChangeShapeType="1"/>
            </p:cNvSpPr>
            <p:nvPr/>
          </p:nvSpPr>
          <p:spPr bwMode="auto">
            <a:xfrm>
              <a:off x="2784" y="2400"/>
              <a:ext cx="240" cy="144"/>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15" name="Text Box 108"/>
            <p:cNvSpPr txBox="1">
              <a:spLocks noChangeArrowheads="1"/>
            </p:cNvSpPr>
            <p:nvPr/>
          </p:nvSpPr>
          <p:spPr bwMode="auto">
            <a:xfrm>
              <a:off x="3600" y="2256"/>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t>14</a:t>
              </a:r>
            </a:p>
          </p:txBody>
        </p:sp>
      </p:grpSp>
      <p:sp>
        <p:nvSpPr>
          <p:cNvPr id="28708" name="Text Box 109"/>
          <p:cNvSpPr txBox="1">
            <a:spLocks noChangeArrowheads="1"/>
          </p:cNvSpPr>
          <p:nvPr/>
        </p:nvSpPr>
        <p:spPr bwMode="auto">
          <a:xfrm>
            <a:off x="609441" y="1425576"/>
            <a:ext cx="4570809"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600"/>
              <a:t>Start with an empty cache - all blocks initially marked as not valid</a:t>
            </a:r>
          </a:p>
        </p:txBody>
      </p:sp>
      <p:sp>
        <p:nvSpPr>
          <p:cNvPr id="1617006" name="Rectangle 110"/>
          <p:cNvSpPr>
            <a:spLocks noChangeArrowheads="1"/>
          </p:cNvSpPr>
          <p:nvPr/>
        </p:nvSpPr>
        <p:spPr bwMode="auto">
          <a:xfrm>
            <a:off x="1015735" y="6073775"/>
            <a:ext cx="10868369"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741363" lvl="1" indent="-246063">
              <a:spcBef>
                <a:spcPct val="30000"/>
              </a:spcBef>
              <a:buClr>
                <a:schemeClr val="accent1"/>
              </a:buClr>
              <a:buSzPct val="75000"/>
              <a:buFont typeface="Monotype Sorts"/>
              <a:buChar char="l"/>
            </a:pPr>
            <a:r>
              <a:rPr lang="en-US" sz="2000"/>
              <a:t>8 requests, 4 misses</a:t>
            </a:r>
          </a:p>
        </p:txBody>
      </p:sp>
    </p:spTree>
    <p:extLst>
      <p:ext uri="{BB962C8B-B14F-4D97-AF65-F5344CB8AC3E}">
        <p14:creationId xmlns:p14="http://schemas.microsoft.com/office/powerpoint/2010/main" val="667952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69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69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69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169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169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169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1696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69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1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61697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169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1697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1697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169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698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61698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169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1699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61699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169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1699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1699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1"/>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17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965" grpId="0" autoUpdateAnimBg="0"/>
      <p:bldP spid="1616966" grpId="0" autoUpdateAnimBg="0"/>
      <p:bldP spid="1616967" grpId="0"/>
      <p:bldP spid="1616968" grpId="0" autoUpdateAnimBg="0"/>
      <p:bldP spid="1616969" grpId="0" autoUpdateAnimBg="0"/>
      <p:bldP spid="1616970" grpId="0"/>
      <p:bldP spid="1616971" grpId="0" autoUpdateAnimBg="0"/>
      <p:bldP spid="1616972" grpId="0" autoUpdateAnimBg="0"/>
      <p:bldP spid="1616973" grpId="0"/>
      <p:bldP spid="1616974" grpId="0"/>
      <p:bldP spid="1616975" grpId="0" autoUpdateAnimBg="0"/>
      <p:bldP spid="1616977" grpId="0"/>
      <p:bldP spid="1616978" grpId="0"/>
      <p:bldP spid="1616986" grpId="0" autoUpdateAnimBg="0"/>
      <p:bldP spid="1616988" grpId="0"/>
      <p:bldP spid="1616989" grpId="0"/>
      <p:bldP spid="1616990" grpId="0" autoUpdateAnimBg="0"/>
      <p:bldP spid="1616992" grpId="0"/>
      <p:bldP spid="1616993" grpId="0"/>
      <p:bldP spid="1616995" grpId="0"/>
      <p:bldP spid="1616996" grpId="0"/>
      <p:bldP spid="1616997" grpId="0" autoUpdateAnimBg="0"/>
      <p:bldP spid="161700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12046" y="146051"/>
            <a:ext cx="11010148" cy="708025"/>
          </a:xfrm>
        </p:spPr>
        <p:txBody>
          <a:bodyPr/>
          <a:lstStyle/>
          <a:p>
            <a:pPr eaLnBrk="1" hangingPunct="1"/>
            <a:r>
              <a:rPr lang="en-US" sz="4000" smtClean="0"/>
              <a:t>Total # of bit needed for a cache</a:t>
            </a:r>
          </a:p>
        </p:txBody>
      </p:sp>
      <p:sp>
        <p:nvSpPr>
          <p:cNvPr id="29699" name="Content Placeholder 2"/>
          <p:cNvSpPr>
            <a:spLocks noGrp="1"/>
          </p:cNvSpPr>
          <p:nvPr>
            <p:ph idx="1"/>
          </p:nvPr>
        </p:nvSpPr>
        <p:spPr>
          <a:xfrm>
            <a:off x="571352" y="1125538"/>
            <a:ext cx="11365657" cy="5256212"/>
          </a:xfrm>
        </p:spPr>
        <p:txBody>
          <a:bodyPr/>
          <a:lstStyle/>
          <a:p>
            <a:pPr eaLnBrk="1" hangingPunct="1"/>
            <a:r>
              <a:rPr lang="en-US" sz="2800" smtClean="0"/>
              <a:t>function of the cache size and the address size.</a:t>
            </a:r>
          </a:p>
          <a:p>
            <a:pPr eaLnBrk="1" hangingPunct="1"/>
            <a:r>
              <a:rPr lang="en-US" sz="2800" smtClean="0"/>
              <a:t>For the following</a:t>
            </a:r>
          </a:p>
          <a:p>
            <a:pPr lvl="1" eaLnBrk="1" hangingPunct="1"/>
            <a:r>
              <a:rPr lang="en-US" sz="2400" smtClean="0"/>
              <a:t>32-bit byte addresses</a:t>
            </a:r>
          </a:p>
          <a:p>
            <a:pPr lvl="1" eaLnBrk="1" hangingPunct="1"/>
            <a:r>
              <a:rPr lang="en-US" sz="2400" smtClean="0"/>
              <a:t>A direct-mapped cache</a:t>
            </a:r>
          </a:p>
          <a:p>
            <a:pPr lvl="1" eaLnBrk="1" hangingPunct="1"/>
            <a:r>
              <a:rPr lang="en-US" sz="2400" smtClean="0"/>
              <a:t>The cache size is 2</a:t>
            </a:r>
            <a:r>
              <a:rPr lang="en-US" sz="2400" baseline="30000" smtClean="0"/>
              <a:t>n</a:t>
            </a:r>
            <a:r>
              <a:rPr lang="en-US" sz="2400" smtClean="0"/>
              <a:t> blocks </a:t>
            </a:r>
          </a:p>
          <a:p>
            <a:pPr lvl="2" eaLnBrk="1" hangingPunct="1"/>
            <a:r>
              <a:rPr lang="en-US" sz="2000" smtClean="0"/>
              <a:t>n bits for the index</a:t>
            </a:r>
          </a:p>
          <a:p>
            <a:pPr lvl="1" eaLnBrk="1" hangingPunct="1"/>
            <a:r>
              <a:rPr lang="en-US" sz="2400" smtClean="0"/>
              <a:t>The block size is 2</a:t>
            </a:r>
            <a:r>
              <a:rPr lang="en-US" sz="2400" baseline="30000" smtClean="0"/>
              <a:t>m</a:t>
            </a:r>
            <a:r>
              <a:rPr lang="en-US" sz="2400" smtClean="0"/>
              <a:t> words (2</a:t>
            </a:r>
            <a:r>
              <a:rPr lang="en-US" sz="2400" baseline="30000" smtClean="0"/>
              <a:t>m+2</a:t>
            </a:r>
            <a:r>
              <a:rPr lang="en-US" sz="2400" smtClean="0"/>
              <a:t> bytes) </a:t>
            </a:r>
          </a:p>
          <a:p>
            <a:pPr lvl="2" eaLnBrk="1" hangingPunct="1"/>
            <a:r>
              <a:rPr lang="en-US" sz="2000" smtClean="0"/>
              <a:t>m bits for the word within the block</a:t>
            </a:r>
          </a:p>
          <a:p>
            <a:pPr lvl="1" eaLnBrk="1" hangingPunct="1"/>
            <a:r>
              <a:rPr lang="en-US" sz="2400" smtClean="0"/>
              <a:t>tag size = 32 – (n+m+2).</a:t>
            </a:r>
          </a:p>
          <a:p>
            <a:pPr lvl="1" eaLnBrk="1" hangingPunct="1"/>
            <a:r>
              <a:rPr lang="en-US" sz="2400" smtClean="0"/>
              <a:t>Total # of bits = 2</a:t>
            </a:r>
            <a:r>
              <a:rPr lang="en-US" sz="2400" baseline="30000" smtClean="0"/>
              <a:t>n</a:t>
            </a:r>
            <a:r>
              <a:rPr lang="en-US" sz="2400" smtClean="0"/>
              <a:t> *(block size+tag size+valid field size) </a:t>
            </a:r>
          </a:p>
          <a:p>
            <a:pPr eaLnBrk="1" hangingPunct="1"/>
            <a:endParaRPr lang="en-US" sz="2800" smtClean="0"/>
          </a:p>
          <a:p>
            <a:pPr eaLnBrk="1" hangingPunct="1"/>
            <a:endParaRPr lang="en-US" sz="2800" smtClean="0"/>
          </a:p>
        </p:txBody>
      </p:sp>
      <p:sp>
        <p:nvSpPr>
          <p:cNvPr id="2970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288DEAF1-220F-495A-9AEF-028AB52F60DB}" type="slidenum">
              <a:rPr lang="en-AU" smtClean="0"/>
              <a:pPr/>
              <a:t>26</a:t>
            </a:fld>
            <a:endParaRPr lang="en-AU" smtClean="0"/>
          </a:p>
        </p:txBody>
      </p:sp>
    </p:spTree>
    <p:extLst>
      <p:ext uri="{BB962C8B-B14F-4D97-AF65-F5344CB8AC3E}">
        <p14:creationId xmlns:p14="http://schemas.microsoft.com/office/powerpoint/2010/main" val="1336619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mtClean="0"/>
              <a:t>Example </a:t>
            </a:r>
          </a:p>
        </p:txBody>
      </p:sp>
      <p:sp>
        <p:nvSpPr>
          <p:cNvPr id="3072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1F44C298-E784-40AF-AC6B-20CE3AFFF2BB}" type="slidenum">
              <a:rPr lang="en-AU" smtClean="0"/>
              <a:pPr/>
              <a:t>27</a:t>
            </a:fld>
            <a:endParaRPr lang="en-AU" smtClean="0"/>
          </a:p>
        </p:txBody>
      </p:sp>
      <p:pic>
        <p:nvPicPr>
          <p:cNvPr id="3072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0695" y="1514476"/>
            <a:ext cx="11596313" cy="4557713"/>
          </a:xfrm>
          <a:noFill/>
        </p:spPr>
      </p:pic>
    </p:spTree>
    <p:extLst>
      <p:ext uri="{BB962C8B-B14F-4D97-AF65-F5344CB8AC3E}">
        <p14:creationId xmlns:p14="http://schemas.microsoft.com/office/powerpoint/2010/main" val="3896160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54834554-5FE8-4537-8B1A-E54C1745730C}" type="slidenum">
              <a:rPr lang="en-AU" smtClean="0"/>
              <a:pPr/>
              <a:t>28</a:t>
            </a:fld>
            <a:endParaRPr lang="en-AU" smtClean="0"/>
          </a:p>
        </p:txBody>
      </p:sp>
      <p:sp>
        <p:nvSpPr>
          <p:cNvPr id="31747" name="Rectangle 16"/>
          <p:cNvSpPr>
            <a:spLocks noGrp="1" noChangeArrowheads="1"/>
          </p:cNvSpPr>
          <p:nvPr>
            <p:ph type="title"/>
          </p:nvPr>
        </p:nvSpPr>
        <p:spPr/>
        <p:txBody>
          <a:bodyPr/>
          <a:lstStyle/>
          <a:p>
            <a:pPr eaLnBrk="1" hangingPunct="1"/>
            <a:r>
              <a:rPr lang="en-US" smtClean="0"/>
              <a:t>Example: Larger Block Size</a:t>
            </a:r>
            <a:endParaRPr lang="en-AU" smtClean="0"/>
          </a:p>
        </p:txBody>
      </p:sp>
      <p:sp>
        <p:nvSpPr>
          <p:cNvPr id="31748" name="Rectangle 17"/>
          <p:cNvSpPr>
            <a:spLocks noGrp="1" noChangeArrowheads="1"/>
          </p:cNvSpPr>
          <p:nvPr>
            <p:ph type="body" idx="1"/>
          </p:nvPr>
        </p:nvSpPr>
        <p:spPr>
          <a:xfrm>
            <a:off x="857026" y="1369106"/>
            <a:ext cx="11024962" cy="2819400"/>
          </a:xfrm>
        </p:spPr>
        <p:txBody>
          <a:bodyPr/>
          <a:lstStyle/>
          <a:p>
            <a:pPr eaLnBrk="1" hangingPunct="1"/>
            <a:r>
              <a:rPr lang="en-US" dirty="0" smtClean="0"/>
              <a:t>64 blocks, 16 bytes/block</a:t>
            </a:r>
          </a:p>
          <a:p>
            <a:pPr lvl="1" eaLnBrk="1" hangingPunct="1"/>
            <a:r>
              <a:rPr lang="en-US" dirty="0" smtClean="0"/>
              <a:t>To what block number does address 1200 map?</a:t>
            </a:r>
          </a:p>
          <a:p>
            <a:pPr eaLnBrk="1" hangingPunct="1"/>
            <a:r>
              <a:rPr lang="en-US" dirty="0" smtClean="0"/>
              <a:t>Block address = </a:t>
            </a:r>
            <a:r>
              <a:rPr lang="en-US" dirty="0" smtClean="0">
                <a:latin typeface="Arial Unicode MS" pitchFamily="34" charset="-128"/>
                <a:ea typeface="Arial Unicode MS" pitchFamily="34" charset="-128"/>
                <a:cs typeface="Arial Unicode MS" pitchFamily="34" charset="-128"/>
                <a:sym typeface="Symbol" pitchFamily="18" charset="2"/>
              </a:rPr>
              <a:t></a:t>
            </a:r>
            <a:r>
              <a:rPr lang="en-US" dirty="0" smtClean="0"/>
              <a:t>1200/16</a:t>
            </a:r>
            <a:r>
              <a:rPr lang="en-US" dirty="0" smtClean="0">
                <a:sym typeface="Symbol" pitchFamily="18" charset="2"/>
              </a:rPr>
              <a:t></a:t>
            </a:r>
            <a:r>
              <a:rPr lang="en-US" dirty="0" smtClean="0"/>
              <a:t> = 75</a:t>
            </a:r>
          </a:p>
          <a:p>
            <a:pPr eaLnBrk="1" hangingPunct="1"/>
            <a:r>
              <a:rPr lang="en-US" dirty="0" smtClean="0"/>
              <a:t>Block number = 75 modulo 64 = 11</a:t>
            </a:r>
            <a:endParaRPr lang="en-AU" dirty="0" smtClean="0"/>
          </a:p>
        </p:txBody>
      </p:sp>
      <p:grpSp>
        <p:nvGrpSpPr>
          <p:cNvPr id="31749" name="Group 18"/>
          <p:cNvGrpSpPr>
            <a:grpSpLocks/>
          </p:cNvGrpSpPr>
          <p:nvPr/>
        </p:nvGrpSpPr>
        <p:grpSpPr bwMode="auto">
          <a:xfrm>
            <a:off x="2198644" y="4221163"/>
            <a:ext cx="6875259" cy="1108075"/>
            <a:chOff x="1247" y="2755"/>
            <a:chExt cx="3249" cy="698"/>
          </a:xfrm>
        </p:grpSpPr>
        <p:sp>
          <p:nvSpPr>
            <p:cNvPr id="31750" name="Rectangle 4"/>
            <p:cNvSpPr>
              <a:spLocks noChangeArrowheads="1"/>
            </p:cNvSpPr>
            <p:nvPr/>
          </p:nvSpPr>
          <p:spPr bwMode="auto">
            <a:xfrm>
              <a:off x="1247" y="2976"/>
              <a:ext cx="1724"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Tag</a:t>
              </a:r>
              <a:endParaRPr lang="en-AU" sz="2400"/>
            </a:p>
          </p:txBody>
        </p:sp>
        <p:sp>
          <p:nvSpPr>
            <p:cNvPr id="31751" name="Rectangle 5"/>
            <p:cNvSpPr>
              <a:spLocks noChangeArrowheads="1"/>
            </p:cNvSpPr>
            <p:nvPr/>
          </p:nvSpPr>
          <p:spPr bwMode="auto">
            <a:xfrm>
              <a:off x="2971" y="2976"/>
              <a:ext cx="862"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Index</a:t>
              </a:r>
              <a:endParaRPr lang="en-AU" sz="2400"/>
            </a:p>
          </p:txBody>
        </p:sp>
        <p:sp>
          <p:nvSpPr>
            <p:cNvPr id="31752" name="Rectangle 6"/>
            <p:cNvSpPr>
              <a:spLocks noChangeArrowheads="1"/>
            </p:cNvSpPr>
            <p:nvPr/>
          </p:nvSpPr>
          <p:spPr bwMode="auto">
            <a:xfrm>
              <a:off x="3833" y="2976"/>
              <a:ext cx="635"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2400"/>
                <a:t>Offset</a:t>
              </a:r>
              <a:endParaRPr lang="en-AU" sz="2400"/>
            </a:p>
          </p:txBody>
        </p:sp>
        <p:sp>
          <p:nvSpPr>
            <p:cNvPr id="31753" name="Text Box 7"/>
            <p:cNvSpPr txBox="1">
              <a:spLocks noChangeArrowheads="1"/>
            </p:cNvSpPr>
            <p:nvPr/>
          </p:nvSpPr>
          <p:spPr bwMode="auto">
            <a:xfrm>
              <a:off x="4348" y="2755"/>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0</a:t>
              </a:r>
              <a:endParaRPr lang="en-AU"/>
            </a:p>
          </p:txBody>
        </p:sp>
        <p:sp>
          <p:nvSpPr>
            <p:cNvPr id="31754" name="Text Box 8"/>
            <p:cNvSpPr txBox="1">
              <a:spLocks noChangeArrowheads="1"/>
            </p:cNvSpPr>
            <p:nvPr/>
          </p:nvSpPr>
          <p:spPr bwMode="auto">
            <a:xfrm>
              <a:off x="3849" y="2755"/>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3</a:t>
              </a:r>
              <a:endParaRPr lang="en-AU"/>
            </a:p>
          </p:txBody>
        </p:sp>
        <p:sp>
          <p:nvSpPr>
            <p:cNvPr id="31755" name="Text Box 9"/>
            <p:cNvSpPr txBox="1">
              <a:spLocks noChangeArrowheads="1"/>
            </p:cNvSpPr>
            <p:nvPr/>
          </p:nvSpPr>
          <p:spPr bwMode="auto">
            <a:xfrm>
              <a:off x="3626" y="2755"/>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4</a:t>
              </a:r>
              <a:endParaRPr lang="en-AU"/>
            </a:p>
          </p:txBody>
        </p:sp>
        <p:sp>
          <p:nvSpPr>
            <p:cNvPr id="31756" name="Text Box 10"/>
            <p:cNvSpPr txBox="1">
              <a:spLocks noChangeArrowheads="1"/>
            </p:cNvSpPr>
            <p:nvPr/>
          </p:nvSpPr>
          <p:spPr bwMode="auto">
            <a:xfrm>
              <a:off x="2987" y="2755"/>
              <a:ext cx="1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9</a:t>
              </a:r>
              <a:endParaRPr lang="en-AU"/>
            </a:p>
          </p:txBody>
        </p:sp>
        <p:sp>
          <p:nvSpPr>
            <p:cNvPr id="31757" name="Text Box 11"/>
            <p:cNvSpPr txBox="1">
              <a:spLocks noChangeArrowheads="1"/>
            </p:cNvSpPr>
            <p:nvPr/>
          </p:nvSpPr>
          <p:spPr bwMode="auto">
            <a:xfrm>
              <a:off x="2774" y="2755"/>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10</a:t>
              </a:r>
              <a:endParaRPr lang="en-AU"/>
            </a:p>
          </p:txBody>
        </p:sp>
        <p:sp>
          <p:nvSpPr>
            <p:cNvPr id="31758" name="Text Box 12"/>
            <p:cNvSpPr txBox="1">
              <a:spLocks noChangeArrowheads="1"/>
            </p:cNvSpPr>
            <p:nvPr/>
          </p:nvSpPr>
          <p:spPr bwMode="auto">
            <a:xfrm>
              <a:off x="1262" y="2755"/>
              <a:ext cx="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31</a:t>
              </a:r>
              <a:endParaRPr lang="en-AU"/>
            </a:p>
          </p:txBody>
        </p:sp>
        <p:sp>
          <p:nvSpPr>
            <p:cNvPr id="31759" name="Text Box 13"/>
            <p:cNvSpPr txBox="1">
              <a:spLocks noChangeArrowheads="1"/>
            </p:cNvSpPr>
            <p:nvPr/>
          </p:nvSpPr>
          <p:spPr bwMode="auto">
            <a:xfrm>
              <a:off x="3975" y="3220"/>
              <a:ext cx="3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4 bits</a:t>
              </a:r>
              <a:endParaRPr lang="en-AU"/>
            </a:p>
          </p:txBody>
        </p:sp>
        <p:sp>
          <p:nvSpPr>
            <p:cNvPr id="31760" name="Text Box 14"/>
            <p:cNvSpPr txBox="1">
              <a:spLocks noChangeArrowheads="1"/>
            </p:cNvSpPr>
            <p:nvPr/>
          </p:nvSpPr>
          <p:spPr bwMode="auto">
            <a:xfrm>
              <a:off x="3218" y="3220"/>
              <a:ext cx="3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6 bits</a:t>
              </a:r>
              <a:endParaRPr lang="en-AU"/>
            </a:p>
          </p:txBody>
        </p:sp>
        <p:sp>
          <p:nvSpPr>
            <p:cNvPr id="31761" name="Text Box 15"/>
            <p:cNvSpPr txBox="1">
              <a:spLocks noChangeArrowheads="1"/>
            </p:cNvSpPr>
            <p:nvPr/>
          </p:nvSpPr>
          <p:spPr bwMode="auto">
            <a:xfrm>
              <a:off x="1917" y="3220"/>
              <a:ext cx="4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t>22 bits</a:t>
              </a:r>
              <a:endParaRPr lang="en-AU"/>
            </a:p>
          </p:txBody>
        </p:sp>
      </p:grpSp>
    </p:spTree>
    <p:extLst>
      <p:ext uri="{BB962C8B-B14F-4D97-AF65-F5344CB8AC3E}">
        <p14:creationId xmlns:p14="http://schemas.microsoft.com/office/powerpoint/2010/main" val="314923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71351" y="90488"/>
            <a:ext cx="11477810" cy="766762"/>
          </a:xfrm>
        </p:spPr>
        <p:txBody>
          <a:bodyPr wrap="none"/>
          <a:lstStyle/>
          <a:p>
            <a:r>
              <a:rPr lang="en-US" smtClean="0"/>
              <a:t>Sources of Cache Misses</a:t>
            </a:r>
          </a:p>
        </p:txBody>
      </p:sp>
      <p:sp>
        <p:nvSpPr>
          <p:cNvPr id="1602563" name="Rectangle 3"/>
          <p:cNvSpPr>
            <a:spLocks noGrp="1" noChangeArrowheads="1"/>
          </p:cNvSpPr>
          <p:nvPr>
            <p:ph type="body" idx="1"/>
          </p:nvPr>
        </p:nvSpPr>
        <p:spPr>
          <a:xfrm>
            <a:off x="727944" y="1042988"/>
            <a:ext cx="10648293" cy="5600700"/>
          </a:xfrm>
        </p:spPr>
        <p:txBody>
          <a:bodyPr/>
          <a:lstStyle/>
          <a:p>
            <a:r>
              <a:rPr lang="en-US" sz="2400" smtClean="0">
                <a:solidFill>
                  <a:schemeClr val="accent1"/>
                </a:solidFill>
              </a:rPr>
              <a:t>Compulsory</a:t>
            </a:r>
            <a:r>
              <a:rPr lang="en-US" sz="2400" smtClean="0"/>
              <a:t> (cold start or process migration, first reference):</a:t>
            </a:r>
          </a:p>
          <a:p>
            <a:pPr lvl="1"/>
            <a:r>
              <a:rPr lang="en-US" sz="2000" smtClean="0"/>
              <a:t>First access to a block, “cold” fact of life, not a whole lot you can do about it.  If you are going to run “millions” of instruction, compulsory misses are insignificant</a:t>
            </a:r>
          </a:p>
          <a:p>
            <a:pPr lvl="1"/>
            <a:r>
              <a:rPr lang="en-US" sz="2000" smtClean="0"/>
              <a:t>Solution: increase block size (increases miss penalty; very large blocks could increase miss rate)</a:t>
            </a:r>
          </a:p>
          <a:p>
            <a:r>
              <a:rPr lang="en-US" sz="2400" smtClean="0">
                <a:solidFill>
                  <a:schemeClr val="accent1"/>
                </a:solidFill>
              </a:rPr>
              <a:t>Capacity</a:t>
            </a:r>
            <a:r>
              <a:rPr lang="en-US" sz="2400" smtClean="0"/>
              <a:t>:</a:t>
            </a:r>
          </a:p>
          <a:p>
            <a:pPr lvl="1"/>
            <a:r>
              <a:rPr lang="en-US" sz="2000" smtClean="0"/>
              <a:t>Cache cannot contain all blocks accessed by the program</a:t>
            </a:r>
          </a:p>
          <a:p>
            <a:pPr lvl="1"/>
            <a:r>
              <a:rPr lang="en-US" sz="2000" smtClean="0"/>
              <a:t>Solution: increase cache size (may increase access time)</a:t>
            </a:r>
          </a:p>
          <a:p>
            <a:r>
              <a:rPr lang="en-US" sz="2400" smtClean="0">
                <a:solidFill>
                  <a:schemeClr val="accent1"/>
                </a:solidFill>
              </a:rPr>
              <a:t>Conflict </a:t>
            </a:r>
            <a:r>
              <a:rPr lang="en-US" sz="2400" smtClean="0"/>
              <a:t>(collision):</a:t>
            </a:r>
          </a:p>
          <a:p>
            <a:pPr lvl="1"/>
            <a:r>
              <a:rPr lang="en-US" sz="2000" smtClean="0"/>
              <a:t>Multiple memory locations mapped to the same cache location</a:t>
            </a:r>
          </a:p>
          <a:p>
            <a:pPr lvl="1"/>
            <a:r>
              <a:rPr lang="en-US" sz="2000" smtClean="0"/>
              <a:t>Solution 1: increase cache size</a:t>
            </a:r>
          </a:p>
          <a:p>
            <a:pPr lvl="1"/>
            <a:r>
              <a:rPr lang="en-US" sz="2000" smtClean="0"/>
              <a:t>Solution 2: increase associativity (stay tuned) (may increase access time)</a:t>
            </a:r>
          </a:p>
        </p:txBody>
      </p:sp>
    </p:spTree>
    <p:extLst>
      <p:ext uri="{BB962C8B-B14F-4D97-AF65-F5344CB8AC3E}">
        <p14:creationId xmlns:p14="http://schemas.microsoft.com/office/powerpoint/2010/main" val="19291003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602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02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602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025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025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60256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025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6025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60256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6025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56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7F345496-6055-4172-AEBD-E07BFFA9991D}" type="slidenum">
              <a:rPr lang="en-AU" smtClean="0"/>
              <a:pPr/>
              <a:t>3</a:t>
            </a:fld>
            <a:endParaRPr lang="en-AU" smtClean="0"/>
          </a:p>
        </p:txBody>
      </p:sp>
      <p:sp>
        <p:nvSpPr>
          <p:cNvPr id="6147" name="Rectangle 5"/>
          <p:cNvSpPr>
            <a:spLocks noGrp="1" noChangeArrowheads="1"/>
          </p:cNvSpPr>
          <p:nvPr>
            <p:ph type="title"/>
          </p:nvPr>
        </p:nvSpPr>
        <p:spPr/>
        <p:txBody>
          <a:bodyPr/>
          <a:lstStyle/>
          <a:p>
            <a:pPr eaLnBrk="1" hangingPunct="1"/>
            <a:r>
              <a:rPr lang="en-US" smtClean="0"/>
              <a:t>Memory Technology</a:t>
            </a:r>
            <a:endParaRPr lang="en-AU" smtClean="0"/>
          </a:p>
        </p:txBody>
      </p:sp>
      <p:sp>
        <p:nvSpPr>
          <p:cNvPr id="6148" name="Rectangle 6"/>
          <p:cNvSpPr>
            <a:spLocks noGrp="1" noChangeArrowheads="1"/>
          </p:cNvSpPr>
          <p:nvPr>
            <p:ph type="body" idx="1"/>
          </p:nvPr>
        </p:nvSpPr>
        <p:spPr/>
        <p:txBody>
          <a:bodyPr>
            <a:normAutofit lnSpcReduction="10000"/>
          </a:bodyPr>
          <a:lstStyle/>
          <a:p>
            <a:pPr eaLnBrk="1" hangingPunct="1"/>
            <a:r>
              <a:rPr lang="en-US" smtClean="0"/>
              <a:t>Static RAM (SRAM)</a:t>
            </a:r>
          </a:p>
          <a:p>
            <a:pPr lvl="1" eaLnBrk="1" hangingPunct="1"/>
            <a:r>
              <a:rPr lang="en-US" smtClean="0"/>
              <a:t>0.5ns – 2.5ns, $2000 – $5000 per GB</a:t>
            </a:r>
          </a:p>
          <a:p>
            <a:pPr eaLnBrk="1" hangingPunct="1"/>
            <a:r>
              <a:rPr lang="en-US" smtClean="0"/>
              <a:t>Dynamic RAM (DRAM)</a:t>
            </a:r>
          </a:p>
          <a:p>
            <a:pPr lvl="1" eaLnBrk="1" hangingPunct="1"/>
            <a:r>
              <a:rPr lang="en-US" smtClean="0"/>
              <a:t>50ns – 70ns, $20 – $75 per GB</a:t>
            </a:r>
          </a:p>
          <a:p>
            <a:pPr eaLnBrk="1" hangingPunct="1"/>
            <a:r>
              <a:rPr lang="en-US" smtClean="0"/>
              <a:t>Magnetic disk</a:t>
            </a:r>
          </a:p>
          <a:p>
            <a:pPr lvl="1" eaLnBrk="1" hangingPunct="1"/>
            <a:r>
              <a:rPr lang="en-US" smtClean="0"/>
              <a:t>5ms – 20ms, $0.20 – $2 per GB</a:t>
            </a:r>
          </a:p>
          <a:p>
            <a:pPr eaLnBrk="1" hangingPunct="1"/>
            <a:r>
              <a:rPr lang="en-US" smtClean="0"/>
              <a:t>Ideal memory</a:t>
            </a:r>
          </a:p>
          <a:p>
            <a:pPr lvl="1" eaLnBrk="1" hangingPunct="1"/>
            <a:r>
              <a:rPr lang="en-US" smtClean="0"/>
              <a:t>Access time of SRAM</a:t>
            </a:r>
          </a:p>
          <a:p>
            <a:pPr lvl="1" eaLnBrk="1" hangingPunct="1"/>
            <a:r>
              <a:rPr lang="en-US" smtClean="0"/>
              <a:t>Capacity and cost/GB of disk</a:t>
            </a:r>
          </a:p>
        </p:txBody>
      </p:sp>
    </p:spTree>
    <p:extLst>
      <p:ext uri="{BB962C8B-B14F-4D97-AF65-F5344CB8AC3E}">
        <p14:creationId xmlns:p14="http://schemas.microsoft.com/office/powerpoint/2010/main" val="34819452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29758DB4-304F-4B2E-AC49-7A5355494780}" type="slidenum">
              <a:rPr lang="en-AU" smtClean="0"/>
              <a:pPr/>
              <a:t>30</a:t>
            </a:fld>
            <a:endParaRPr lang="en-AU" smtClean="0"/>
          </a:p>
        </p:txBody>
      </p:sp>
      <p:sp>
        <p:nvSpPr>
          <p:cNvPr id="33795" name="Rectangle 4"/>
          <p:cNvSpPr>
            <a:spLocks noGrp="1" noChangeArrowheads="1"/>
          </p:cNvSpPr>
          <p:nvPr>
            <p:ph type="title"/>
          </p:nvPr>
        </p:nvSpPr>
        <p:spPr/>
        <p:txBody>
          <a:bodyPr/>
          <a:lstStyle/>
          <a:p>
            <a:pPr eaLnBrk="1" hangingPunct="1"/>
            <a:r>
              <a:rPr lang="en-US" smtClean="0"/>
              <a:t>Block Size Considerations</a:t>
            </a:r>
            <a:endParaRPr lang="en-AU" smtClean="0"/>
          </a:p>
        </p:txBody>
      </p:sp>
      <p:sp>
        <p:nvSpPr>
          <p:cNvPr id="33796" name="Rectangle 5"/>
          <p:cNvSpPr>
            <a:spLocks noGrp="1" noChangeArrowheads="1"/>
          </p:cNvSpPr>
          <p:nvPr>
            <p:ph type="body" idx="1"/>
          </p:nvPr>
        </p:nvSpPr>
        <p:spPr>
          <a:xfrm>
            <a:off x="203148" y="1125538"/>
            <a:ext cx="11746558" cy="5256212"/>
          </a:xfrm>
        </p:spPr>
        <p:txBody>
          <a:bodyPr/>
          <a:lstStyle/>
          <a:p>
            <a:pPr eaLnBrk="1" hangingPunct="1"/>
            <a:r>
              <a:rPr lang="en-US" sz="2800" dirty="0" smtClean="0"/>
              <a:t>Larger blocks should reduce miss rate</a:t>
            </a:r>
          </a:p>
          <a:p>
            <a:pPr lvl="1" eaLnBrk="1" hangingPunct="1"/>
            <a:r>
              <a:rPr lang="en-US" sz="2400" dirty="0" smtClean="0"/>
              <a:t>Due to spatial locality</a:t>
            </a:r>
          </a:p>
          <a:p>
            <a:pPr eaLnBrk="1" hangingPunct="1"/>
            <a:r>
              <a:rPr lang="en-US" sz="2800" dirty="0" smtClean="0"/>
              <a:t>But in a fixed-sized cache</a:t>
            </a:r>
          </a:p>
          <a:p>
            <a:pPr lvl="1" eaLnBrk="1" hangingPunct="1"/>
            <a:r>
              <a:rPr lang="en-US" sz="2400" dirty="0" smtClean="0"/>
              <a:t>Larger blocks </a:t>
            </a:r>
            <a:r>
              <a:rPr lang="en-US" sz="2400" dirty="0" smtClean="0">
                <a:sym typeface="Symbol" pitchFamily="18" charset="2"/>
              </a:rPr>
              <a:t> fewer of them</a:t>
            </a:r>
          </a:p>
          <a:p>
            <a:pPr lvl="2" eaLnBrk="1" hangingPunct="1"/>
            <a:r>
              <a:rPr lang="en-US" sz="2000" dirty="0" smtClean="0">
                <a:sym typeface="Symbol" pitchFamily="18" charset="2"/>
              </a:rPr>
              <a:t>More competition  increased miss rate</a:t>
            </a:r>
          </a:p>
          <a:p>
            <a:pPr eaLnBrk="1" hangingPunct="1"/>
            <a:r>
              <a:rPr lang="en-US" sz="2800" dirty="0" smtClean="0">
                <a:sym typeface="Symbol" pitchFamily="18" charset="2"/>
              </a:rPr>
              <a:t>Larger miss penalty</a:t>
            </a:r>
          </a:p>
          <a:p>
            <a:pPr lvl="1" eaLnBrk="1" hangingPunct="1"/>
            <a:r>
              <a:rPr lang="en-US" sz="2400" dirty="0" smtClean="0">
                <a:sym typeface="Symbol" pitchFamily="18" charset="2"/>
              </a:rPr>
              <a:t>Can override benefit of reduced miss rate</a:t>
            </a:r>
          </a:p>
          <a:p>
            <a:pPr lvl="1" eaLnBrk="1" hangingPunct="1"/>
            <a:r>
              <a:rPr lang="en-US" sz="2400" dirty="0" smtClean="0">
                <a:sym typeface="Symbol" pitchFamily="18" charset="2"/>
              </a:rPr>
              <a:t>Early restart</a:t>
            </a:r>
          </a:p>
          <a:p>
            <a:pPr lvl="2" eaLnBrk="1" hangingPunct="1"/>
            <a:r>
              <a:rPr lang="en-US" sz="2000" dirty="0" smtClean="0">
                <a:sym typeface="Symbol" pitchFamily="18" charset="2"/>
              </a:rPr>
              <a:t>Resume exe. as soon as the requested word of the block is returned </a:t>
            </a:r>
          </a:p>
          <a:p>
            <a:pPr lvl="1" eaLnBrk="1" hangingPunct="1"/>
            <a:r>
              <a:rPr lang="en-US" sz="2400" dirty="0" smtClean="0">
                <a:sym typeface="Symbol" pitchFamily="18" charset="2"/>
              </a:rPr>
              <a:t> critical-word-first</a:t>
            </a:r>
          </a:p>
        </p:txBody>
      </p:sp>
    </p:spTree>
    <p:extLst>
      <p:ext uri="{BB962C8B-B14F-4D97-AF65-F5344CB8AC3E}">
        <p14:creationId xmlns:p14="http://schemas.microsoft.com/office/powerpoint/2010/main" val="36382238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AFEE052C-5FAF-4C09-A46D-8F54FC63AB1B}" type="slidenum">
              <a:rPr lang="en-AU" smtClean="0"/>
              <a:pPr/>
              <a:t>31</a:t>
            </a:fld>
            <a:endParaRPr lang="en-AU" smtClean="0"/>
          </a:p>
        </p:txBody>
      </p:sp>
      <p:sp>
        <p:nvSpPr>
          <p:cNvPr id="35843" name="Rectangle 4"/>
          <p:cNvSpPr>
            <a:spLocks noGrp="1" noChangeArrowheads="1"/>
          </p:cNvSpPr>
          <p:nvPr>
            <p:ph type="title"/>
          </p:nvPr>
        </p:nvSpPr>
        <p:spPr/>
        <p:txBody>
          <a:bodyPr/>
          <a:lstStyle/>
          <a:p>
            <a:pPr eaLnBrk="1" hangingPunct="1"/>
            <a:r>
              <a:rPr lang="en-US" smtClean="0"/>
              <a:t>Cache Misses</a:t>
            </a:r>
            <a:endParaRPr lang="en-AU" smtClean="0"/>
          </a:p>
        </p:txBody>
      </p:sp>
      <p:sp>
        <p:nvSpPr>
          <p:cNvPr id="35844" name="Rectangle 5"/>
          <p:cNvSpPr>
            <a:spLocks noGrp="1" noChangeArrowheads="1"/>
          </p:cNvSpPr>
          <p:nvPr>
            <p:ph type="body" idx="1"/>
          </p:nvPr>
        </p:nvSpPr>
        <p:spPr/>
        <p:txBody>
          <a:bodyPr/>
          <a:lstStyle/>
          <a:p>
            <a:pPr eaLnBrk="1" hangingPunct="1"/>
            <a:r>
              <a:rPr lang="en-US" smtClean="0"/>
              <a:t>On cache hit, CPU proceeds normally</a:t>
            </a:r>
          </a:p>
          <a:p>
            <a:pPr eaLnBrk="1" hangingPunct="1"/>
            <a:r>
              <a:rPr lang="en-US" smtClean="0"/>
              <a:t>On cache miss</a:t>
            </a:r>
          </a:p>
          <a:p>
            <a:pPr lvl="1" eaLnBrk="1" hangingPunct="1"/>
            <a:r>
              <a:rPr lang="en-US" smtClean="0"/>
              <a:t>Stall the CPU pipeline</a:t>
            </a:r>
          </a:p>
          <a:p>
            <a:pPr lvl="1" eaLnBrk="1" hangingPunct="1"/>
            <a:r>
              <a:rPr lang="en-US" smtClean="0"/>
              <a:t>Fetch block from next level of hierarchy</a:t>
            </a:r>
          </a:p>
          <a:p>
            <a:pPr lvl="1" eaLnBrk="1" hangingPunct="1"/>
            <a:r>
              <a:rPr lang="en-US" smtClean="0"/>
              <a:t>Instruction cache miss</a:t>
            </a:r>
          </a:p>
          <a:p>
            <a:pPr lvl="2" eaLnBrk="1" hangingPunct="1"/>
            <a:r>
              <a:rPr lang="en-US" smtClean="0"/>
              <a:t>Restart instruction fetch</a:t>
            </a:r>
          </a:p>
          <a:p>
            <a:pPr lvl="1" eaLnBrk="1" hangingPunct="1"/>
            <a:r>
              <a:rPr lang="en-US" smtClean="0"/>
              <a:t>Data cache miss</a:t>
            </a:r>
          </a:p>
          <a:p>
            <a:pPr lvl="2" eaLnBrk="1" hangingPunct="1"/>
            <a:r>
              <a:rPr lang="en-US" smtClean="0"/>
              <a:t>Complete data access</a:t>
            </a:r>
            <a:endParaRPr lang="en-AU" smtClean="0"/>
          </a:p>
        </p:txBody>
      </p:sp>
    </p:spTree>
    <p:extLst>
      <p:ext uri="{BB962C8B-B14F-4D97-AF65-F5344CB8AC3E}">
        <p14:creationId xmlns:p14="http://schemas.microsoft.com/office/powerpoint/2010/main" val="25427775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D6C2D123-8B28-4F7E-A2C3-E0A3DC2DEFFC}" type="slidenum">
              <a:rPr lang="en-AU" smtClean="0"/>
              <a:pPr/>
              <a:t>32</a:t>
            </a:fld>
            <a:endParaRPr lang="en-AU" smtClean="0"/>
          </a:p>
        </p:txBody>
      </p:sp>
      <p:sp>
        <p:nvSpPr>
          <p:cNvPr id="36867" name="Rectangle 4"/>
          <p:cNvSpPr>
            <a:spLocks noGrp="1" noChangeArrowheads="1"/>
          </p:cNvSpPr>
          <p:nvPr>
            <p:ph type="title"/>
          </p:nvPr>
        </p:nvSpPr>
        <p:spPr/>
        <p:txBody>
          <a:bodyPr/>
          <a:lstStyle/>
          <a:p>
            <a:pPr eaLnBrk="1" hangingPunct="1"/>
            <a:r>
              <a:rPr lang="en-US" smtClean="0"/>
              <a:t>Write-Through</a:t>
            </a:r>
            <a:endParaRPr lang="en-AU" smtClean="0"/>
          </a:p>
        </p:txBody>
      </p:sp>
      <p:sp>
        <p:nvSpPr>
          <p:cNvPr id="36868" name="Rectangle 5"/>
          <p:cNvSpPr>
            <a:spLocks noGrp="1" noChangeArrowheads="1"/>
          </p:cNvSpPr>
          <p:nvPr>
            <p:ph type="body" idx="1"/>
          </p:nvPr>
        </p:nvSpPr>
        <p:spPr>
          <a:xfrm>
            <a:off x="608012" y="1828800"/>
            <a:ext cx="11283128" cy="4110036"/>
          </a:xfrm>
        </p:spPr>
        <p:txBody>
          <a:bodyPr/>
          <a:lstStyle/>
          <a:p>
            <a:pPr eaLnBrk="1" hangingPunct="1">
              <a:lnSpc>
                <a:spcPct val="90000"/>
              </a:lnSpc>
            </a:pPr>
            <a:r>
              <a:rPr lang="en-US" sz="2800" dirty="0" smtClean="0"/>
              <a:t>On data-write hit, could just update the block in cache</a:t>
            </a:r>
          </a:p>
          <a:p>
            <a:pPr lvl="1" eaLnBrk="1" hangingPunct="1">
              <a:lnSpc>
                <a:spcPct val="90000"/>
              </a:lnSpc>
            </a:pPr>
            <a:r>
              <a:rPr lang="en-US" sz="2400" dirty="0" smtClean="0"/>
              <a:t>But then cache and memory would be inconsistent</a:t>
            </a:r>
          </a:p>
          <a:p>
            <a:pPr eaLnBrk="1" hangingPunct="1">
              <a:lnSpc>
                <a:spcPct val="90000"/>
              </a:lnSpc>
            </a:pPr>
            <a:r>
              <a:rPr lang="en-US" sz="2800" dirty="0" smtClean="0"/>
              <a:t>Write through: </a:t>
            </a:r>
            <a:r>
              <a:rPr lang="en-US" sz="2800" b="1" i="1" u="sng" dirty="0" smtClean="0"/>
              <a:t>All writes go to main memory as well as cache</a:t>
            </a:r>
          </a:p>
          <a:p>
            <a:pPr lvl="1"/>
            <a:r>
              <a:rPr lang="en-US" sz="2400" dirty="0" smtClean="0"/>
              <a:t>Lots of traffic</a:t>
            </a:r>
          </a:p>
          <a:p>
            <a:pPr lvl="1"/>
            <a:r>
              <a:rPr lang="en-US" sz="2400" dirty="0" smtClean="0"/>
              <a:t>Slows down writes</a:t>
            </a:r>
            <a:endParaRPr lang="en-US" dirty="0" smtClean="0"/>
          </a:p>
          <a:p>
            <a:pPr eaLnBrk="1" hangingPunct="1">
              <a:lnSpc>
                <a:spcPct val="90000"/>
              </a:lnSpc>
            </a:pPr>
            <a:r>
              <a:rPr lang="en-US" sz="2800" dirty="0" smtClean="0"/>
              <a:t>But makes writes take longer</a:t>
            </a:r>
          </a:p>
          <a:p>
            <a:pPr lvl="1" eaLnBrk="1" hangingPunct="1">
              <a:lnSpc>
                <a:spcPct val="90000"/>
              </a:lnSpc>
            </a:pPr>
            <a:r>
              <a:rPr lang="en-US" sz="2400" dirty="0" smtClean="0"/>
              <a:t>e.g., if base CPI = 1 without misses, 10% of instructions are stores, write to memory takes 100 cycles</a:t>
            </a:r>
          </a:p>
          <a:p>
            <a:pPr lvl="2" eaLnBrk="1" hangingPunct="1">
              <a:lnSpc>
                <a:spcPct val="90000"/>
              </a:lnSpc>
            </a:pPr>
            <a:r>
              <a:rPr lang="en-US" sz="2000" dirty="0" smtClean="0"/>
              <a:t> Effective CPI = 1 + 0.1×100 = 11</a:t>
            </a:r>
          </a:p>
        </p:txBody>
      </p:sp>
    </p:spTree>
    <p:extLst>
      <p:ext uri="{BB962C8B-B14F-4D97-AF65-F5344CB8AC3E}">
        <p14:creationId xmlns:p14="http://schemas.microsoft.com/office/powerpoint/2010/main" val="3585531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D8170A67-D390-482E-BAB0-6E264760EC0D}" type="slidenum">
              <a:rPr lang="en-AU" smtClean="0"/>
              <a:pPr/>
              <a:t>33</a:t>
            </a:fld>
            <a:endParaRPr lang="en-AU" smtClean="0"/>
          </a:p>
        </p:txBody>
      </p:sp>
      <p:sp>
        <p:nvSpPr>
          <p:cNvPr id="37891" name="Rectangle 4"/>
          <p:cNvSpPr>
            <a:spLocks noGrp="1" noChangeArrowheads="1"/>
          </p:cNvSpPr>
          <p:nvPr>
            <p:ph type="title"/>
          </p:nvPr>
        </p:nvSpPr>
        <p:spPr/>
        <p:txBody>
          <a:bodyPr/>
          <a:lstStyle/>
          <a:p>
            <a:pPr eaLnBrk="1" hangingPunct="1"/>
            <a:r>
              <a:rPr lang="en-US" smtClean="0"/>
              <a:t>Write-Through</a:t>
            </a:r>
            <a:endParaRPr lang="en-AU" smtClean="0"/>
          </a:p>
        </p:txBody>
      </p:sp>
      <p:sp>
        <p:nvSpPr>
          <p:cNvPr id="37892" name="Rectangle 5"/>
          <p:cNvSpPr>
            <a:spLocks noGrp="1" noChangeArrowheads="1"/>
          </p:cNvSpPr>
          <p:nvPr>
            <p:ph type="body" idx="1"/>
          </p:nvPr>
        </p:nvSpPr>
        <p:spPr>
          <a:xfrm>
            <a:off x="571351" y="1338264"/>
            <a:ext cx="11141349" cy="5043487"/>
          </a:xfrm>
        </p:spPr>
        <p:txBody>
          <a:bodyPr/>
          <a:lstStyle/>
          <a:p>
            <a:pPr eaLnBrk="1" hangingPunct="1">
              <a:lnSpc>
                <a:spcPct val="90000"/>
              </a:lnSpc>
            </a:pPr>
            <a:r>
              <a:rPr lang="en-US" sz="3600" smtClean="0"/>
              <a:t>Solution: write buffer</a:t>
            </a:r>
          </a:p>
          <a:p>
            <a:pPr lvl="1" eaLnBrk="1" hangingPunct="1">
              <a:lnSpc>
                <a:spcPct val="90000"/>
              </a:lnSpc>
            </a:pPr>
            <a:r>
              <a:rPr lang="en-US" sz="3200" smtClean="0"/>
              <a:t>Holds data waiting to be written to memory</a:t>
            </a:r>
          </a:p>
          <a:p>
            <a:pPr lvl="1" eaLnBrk="1" hangingPunct="1">
              <a:lnSpc>
                <a:spcPct val="90000"/>
              </a:lnSpc>
            </a:pPr>
            <a:r>
              <a:rPr lang="en-US" sz="3200" smtClean="0"/>
              <a:t>CPU continues immediately</a:t>
            </a:r>
          </a:p>
          <a:p>
            <a:pPr lvl="2" eaLnBrk="1" hangingPunct="1">
              <a:lnSpc>
                <a:spcPct val="90000"/>
              </a:lnSpc>
            </a:pPr>
            <a:r>
              <a:rPr lang="en-US" sz="2800" smtClean="0"/>
              <a:t>Only stalls on write if write buffer is already full</a:t>
            </a:r>
          </a:p>
        </p:txBody>
      </p:sp>
    </p:spTree>
    <p:extLst>
      <p:ext uri="{BB962C8B-B14F-4D97-AF65-F5344CB8AC3E}">
        <p14:creationId xmlns:p14="http://schemas.microsoft.com/office/powerpoint/2010/main" val="7517219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9518DC6D-680E-491C-8FCD-79051ACB50F9}" type="slidenum">
              <a:rPr lang="en-AU" smtClean="0"/>
              <a:pPr/>
              <a:t>34</a:t>
            </a:fld>
            <a:endParaRPr lang="en-AU" smtClean="0"/>
          </a:p>
        </p:txBody>
      </p:sp>
      <p:sp>
        <p:nvSpPr>
          <p:cNvPr id="38915" name="Rectangle 4"/>
          <p:cNvSpPr>
            <a:spLocks noGrp="1" noChangeArrowheads="1"/>
          </p:cNvSpPr>
          <p:nvPr>
            <p:ph type="title"/>
          </p:nvPr>
        </p:nvSpPr>
        <p:spPr/>
        <p:txBody>
          <a:bodyPr/>
          <a:lstStyle/>
          <a:p>
            <a:pPr eaLnBrk="1" hangingPunct="1"/>
            <a:r>
              <a:rPr lang="en-US" smtClean="0"/>
              <a:t>Write-Back</a:t>
            </a:r>
            <a:endParaRPr lang="en-AU" smtClean="0"/>
          </a:p>
        </p:txBody>
      </p:sp>
      <p:sp>
        <p:nvSpPr>
          <p:cNvPr id="38916" name="Rectangle 5"/>
          <p:cNvSpPr>
            <a:spLocks noGrp="1" noChangeArrowheads="1"/>
          </p:cNvSpPr>
          <p:nvPr>
            <p:ph type="body" idx="1"/>
          </p:nvPr>
        </p:nvSpPr>
        <p:spPr>
          <a:xfrm>
            <a:off x="687739" y="1524000"/>
            <a:ext cx="11024962" cy="4713288"/>
          </a:xfrm>
        </p:spPr>
        <p:txBody>
          <a:bodyPr/>
          <a:lstStyle/>
          <a:p>
            <a:pPr eaLnBrk="1" hangingPunct="1"/>
            <a:r>
              <a:rPr lang="en-US" dirty="0" smtClean="0"/>
              <a:t>Alternative: On data-write </a:t>
            </a:r>
            <a:r>
              <a:rPr lang="en-US" u="sng" dirty="0" smtClean="0"/>
              <a:t>hit</a:t>
            </a:r>
            <a:r>
              <a:rPr lang="en-US" dirty="0" smtClean="0"/>
              <a:t> (</a:t>
            </a:r>
            <a:r>
              <a:rPr lang="en-US" i="1" dirty="0" smtClean="0"/>
              <a:t>block is already in cache but needs to be updated</a:t>
            </a:r>
            <a:r>
              <a:rPr lang="en-US" dirty="0" smtClean="0"/>
              <a:t>) just update the block in cache</a:t>
            </a:r>
          </a:p>
          <a:p>
            <a:pPr lvl="1" eaLnBrk="1" hangingPunct="1"/>
            <a:r>
              <a:rPr lang="en-US" dirty="0" smtClean="0"/>
              <a:t>Keep track of whether each block is dirty</a:t>
            </a:r>
          </a:p>
          <a:p>
            <a:pPr eaLnBrk="1" hangingPunct="1"/>
            <a:r>
              <a:rPr lang="en-US" dirty="0" smtClean="0"/>
              <a:t>When a dirty block is replaced</a:t>
            </a:r>
          </a:p>
          <a:p>
            <a:pPr lvl="1" eaLnBrk="1" hangingPunct="1"/>
            <a:r>
              <a:rPr lang="en-US" dirty="0" smtClean="0"/>
              <a:t>Write it back to memory</a:t>
            </a:r>
          </a:p>
          <a:p>
            <a:pPr lvl="1" eaLnBrk="1" hangingPunct="1"/>
            <a:r>
              <a:rPr lang="en-US" dirty="0" smtClean="0"/>
              <a:t>Can use a write buffer to allow replacing block to be read first</a:t>
            </a:r>
            <a:endParaRPr lang="en-AU" dirty="0" smtClean="0"/>
          </a:p>
        </p:txBody>
      </p:sp>
    </p:spTree>
    <p:extLst>
      <p:ext uri="{BB962C8B-B14F-4D97-AF65-F5344CB8AC3E}">
        <p14:creationId xmlns:p14="http://schemas.microsoft.com/office/powerpoint/2010/main" val="204180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1D4E0814-79B8-4747-8580-E3D1F330BDAA}" type="slidenum">
              <a:rPr lang="en-AU" smtClean="0"/>
              <a:pPr/>
              <a:t>35</a:t>
            </a:fld>
            <a:endParaRPr lang="en-AU" smtClean="0"/>
          </a:p>
        </p:txBody>
      </p:sp>
      <p:sp>
        <p:nvSpPr>
          <p:cNvPr id="39939" name="Rectangle 4"/>
          <p:cNvSpPr>
            <a:spLocks noGrp="1" noChangeArrowheads="1"/>
          </p:cNvSpPr>
          <p:nvPr>
            <p:ph type="title"/>
          </p:nvPr>
        </p:nvSpPr>
        <p:spPr/>
        <p:txBody>
          <a:bodyPr/>
          <a:lstStyle/>
          <a:p>
            <a:pPr eaLnBrk="1" hangingPunct="1"/>
            <a:r>
              <a:rPr lang="en-US" smtClean="0"/>
              <a:t>Write Allocation</a:t>
            </a:r>
            <a:endParaRPr lang="en-AU" smtClean="0"/>
          </a:p>
        </p:txBody>
      </p:sp>
      <p:sp>
        <p:nvSpPr>
          <p:cNvPr id="39940" name="Rectangle 5"/>
          <p:cNvSpPr>
            <a:spLocks noGrp="1" noChangeArrowheads="1"/>
          </p:cNvSpPr>
          <p:nvPr>
            <p:ph type="body" idx="1"/>
          </p:nvPr>
        </p:nvSpPr>
        <p:spPr/>
        <p:txBody>
          <a:bodyPr/>
          <a:lstStyle/>
          <a:p>
            <a:pPr eaLnBrk="1" hangingPunct="1"/>
            <a:r>
              <a:rPr lang="en-US" smtClean="0"/>
              <a:t>What should happen on a write miss?</a:t>
            </a:r>
          </a:p>
          <a:p>
            <a:pPr eaLnBrk="1" hangingPunct="1"/>
            <a:r>
              <a:rPr lang="en-US" smtClean="0"/>
              <a:t>Alternatives for write-through</a:t>
            </a:r>
          </a:p>
          <a:p>
            <a:pPr lvl="1" eaLnBrk="1" hangingPunct="1"/>
            <a:r>
              <a:rPr lang="en-US" smtClean="0"/>
              <a:t>Allocate on miss: fetch the block</a:t>
            </a:r>
          </a:p>
          <a:p>
            <a:pPr lvl="1" eaLnBrk="1" hangingPunct="1"/>
            <a:r>
              <a:rPr lang="en-US" smtClean="0"/>
              <a:t>Write around: don’t fetch the block</a:t>
            </a:r>
          </a:p>
          <a:p>
            <a:pPr lvl="2" eaLnBrk="1" hangingPunct="1"/>
            <a:r>
              <a:rPr lang="en-US" smtClean="0"/>
              <a:t>Since programs often write a whole block before reading it (e.g., initialization)</a:t>
            </a:r>
          </a:p>
          <a:p>
            <a:pPr eaLnBrk="1" hangingPunct="1"/>
            <a:r>
              <a:rPr lang="en-US" smtClean="0"/>
              <a:t>For write-back</a:t>
            </a:r>
          </a:p>
          <a:p>
            <a:pPr lvl="1" eaLnBrk="1" hangingPunct="1"/>
            <a:r>
              <a:rPr lang="en-US" smtClean="0"/>
              <a:t>Usually fetch the block</a:t>
            </a:r>
            <a:endParaRPr lang="en-AU" smtClean="0"/>
          </a:p>
        </p:txBody>
      </p:sp>
    </p:spTree>
    <p:extLst>
      <p:ext uri="{BB962C8B-B14F-4D97-AF65-F5344CB8AC3E}">
        <p14:creationId xmlns:p14="http://schemas.microsoft.com/office/powerpoint/2010/main" val="1266717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0F596762-0C54-4BFA-A5C7-0B875F95FF9E}" type="slidenum">
              <a:rPr lang="en-AU" smtClean="0"/>
              <a:pPr/>
              <a:t>36</a:t>
            </a:fld>
            <a:endParaRPr lang="en-AU" smtClean="0"/>
          </a:p>
        </p:txBody>
      </p:sp>
      <p:sp>
        <p:nvSpPr>
          <p:cNvPr id="43011" name="Rectangle 4"/>
          <p:cNvSpPr>
            <a:spLocks noGrp="1" noChangeArrowheads="1"/>
          </p:cNvSpPr>
          <p:nvPr>
            <p:ph type="title"/>
          </p:nvPr>
        </p:nvSpPr>
        <p:spPr>
          <a:xfrm>
            <a:off x="912046" y="206376"/>
            <a:ext cx="11010148" cy="701675"/>
          </a:xfrm>
        </p:spPr>
        <p:txBody>
          <a:bodyPr/>
          <a:lstStyle/>
          <a:p>
            <a:pPr eaLnBrk="1" hangingPunct="1"/>
            <a:r>
              <a:rPr lang="en-US" sz="4000" smtClean="0"/>
              <a:t>Main Memory Supporting Caches</a:t>
            </a:r>
            <a:endParaRPr lang="en-AU" sz="4000" smtClean="0"/>
          </a:p>
        </p:txBody>
      </p:sp>
      <p:sp>
        <p:nvSpPr>
          <p:cNvPr id="43012" name="Rectangle 5"/>
          <p:cNvSpPr>
            <a:spLocks noGrp="1" noChangeArrowheads="1"/>
          </p:cNvSpPr>
          <p:nvPr>
            <p:ph type="body" idx="1"/>
          </p:nvPr>
        </p:nvSpPr>
        <p:spPr>
          <a:xfrm>
            <a:off x="666578" y="1071563"/>
            <a:ext cx="11270431" cy="5256212"/>
          </a:xfrm>
        </p:spPr>
        <p:txBody>
          <a:bodyPr/>
          <a:lstStyle/>
          <a:p>
            <a:pPr eaLnBrk="1" hangingPunct="1">
              <a:lnSpc>
                <a:spcPct val="90000"/>
              </a:lnSpc>
            </a:pPr>
            <a:r>
              <a:rPr lang="en-US" sz="2800" smtClean="0"/>
              <a:t>Use DRAMs for main memory</a:t>
            </a:r>
          </a:p>
          <a:p>
            <a:pPr lvl="1" eaLnBrk="1" hangingPunct="1">
              <a:lnSpc>
                <a:spcPct val="90000"/>
              </a:lnSpc>
            </a:pPr>
            <a:r>
              <a:rPr lang="en-US" sz="2400" smtClean="0"/>
              <a:t>Fixed width (e.g., 1 word)</a:t>
            </a:r>
          </a:p>
          <a:p>
            <a:pPr lvl="1" eaLnBrk="1" hangingPunct="1">
              <a:lnSpc>
                <a:spcPct val="90000"/>
              </a:lnSpc>
            </a:pPr>
            <a:r>
              <a:rPr lang="en-US" sz="2400" smtClean="0"/>
              <a:t>Connected by fixed-width clocked bus</a:t>
            </a:r>
          </a:p>
          <a:p>
            <a:pPr lvl="2" eaLnBrk="1" hangingPunct="1">
              <a:lnSpc>
                <a:spcPct val="90000"/>
              </a:lnSpc>
            </a:pPr>
            <a:r>
              <a:rPr lang="en-US" sz="2000" smtClean="0"/>
              <a:t>Bus clock is typically slower than CPU clock</a:t>
            </a:r>
          </a:p>
          <a:p>
            <a:pPr eaLnBrk="1" hangingPunct="1">
              <a:lnSpc>
                <a:spcPct val="90000"/>
              </a:lnSpc>
            </a:pPr>
            <a:r>
              <a:rPr lang="en-US" sz="2800" smtClean="0"/>
              <a:t>Example cache block read</a:t>
            </a:r>
          </a:p>
          <a:p>
            <a:pPr lvl="1" eaLnBrk="1" hangingPunct="1">
              <a:lnSpc>
                <a:spcPct val="90000"/>
              </a:lnSpc>
            </a:pPr>
            <a:r>
              <a:rPr lang="en-US" sz="2400" smtClean="0"/>
              <a:t>1 bus cycle for address transfer</a:t>
            </a:r>
          </a:p>
          <a:p>
            <a:pPr lvl="1" eaLnBrk="1" hangingPunct="1">
              <a:lnSpc>
                <a:spcPct val="90000"/>
              </a:lnSpc>
            </a:pPr>
            <a:r>
              <a:rPr lang="en-US" sz="2400" smtClean="0"/>
              <a:t>15 bus cycles per DRAM access</a:t>
            </a:r>
          </a:p>
          <a:p>
            <a:pPr lvl="1" eaLnBrk="1" hangingPunct="1">
              <a:lnSpc>
                <a:spcPct val="90000"/>
              </a:lnSpc>
            </a:pPr>
            <a:r>
              <a:rPr lang="en-US" sz="2400" smtClean="0"/>
              <a:t>1 bus cycle per data transfer</a:t>
            </a:r>
          </a:p>
          <a:p>
            <a:pPr eaLnBrk="1" hangingPunct="1">
              <a:lnSpc>
                <a:spcPct val="90000"/>
              </a:lnSpc>
            </a:pPr>
            <a:r>
              <a:rPr lang="en-US" sz="2800" smtClean="0"/>
              <a:t>For 4-word block, 1-word-wide DRAM</a:t>
            </a:r>
          </a:p>
          <a:p>
            <a:pPr lvl="1" eaLnBrk="1" hangingPunct="1">
              <a:lnSpc>
                <a:spcPct val="90000"/>
              </a:lnSpc>
            </a:pPr>
            <a:r>
              <a:rPr lang="en-US" sz="2400" smtClean="0"/>
              <a:t>Miss penalty = 1 + 4×15 + 4×1 = 65 bus cycles</a:t>
            </a:r>
          </a:p>
          <a:p>
            <a:pPr lvl="1" eaLnBrk="1" hangingPunct="1">
              <a:lnSpc>
                <a:spcPct val="90000"/>
              </a:lnSpc>
            </a:pPr>
            <a:r>
              <a:rPr lang="en-US" sz="2400" smtClean="0"/>
              <a:t>The number of bytes transferred per bus cycle for a single miss is</a:t>
            </a:r>
          </a:p>
          <a:p>
            <a:pPr lvl="2" eaLnBrk="1" hangingPunct="1">
              <a:lnSpc>
                <a:spcPct val="90000"/>
              </a:lnSpc>
            </a:pPr>
            <a:r>
              <a:rPr lang="en-US" sz="2000" b="1" smtClean="0"/>
              <a:t>Bandwidth = 16 bytes / 65 cycles = 0.25 B/cycle</a:t>
            </a:r>
            <a:endParaRPr lang="en-AU" sz="2000" b="1" smtClean="0"/>
          </a:p>
        </p:txBody>
      </p:sp>
    </p:spTree>
    <p:extLst>
      <p:ext uri="{BB962C8B-B14F-4D97-AF65-F5344CB8AC3E}">
        <p14:creationId xmlns:p14="http://schemas.microsoft.com/office/powerpoint/2010/main" val="1436580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C49B0EF6-777B-4976-82E0-D403807EE30C}" type="slidenum">
              <a:rPr lang="en-AU" smtClean="0"/>
              <a:pPr/>
              <a:t>37</a:t>
            </a:fld>
            <a:endParaRPr lang="en-AU" smtClean="0"/>
          </a:p>
        </p:txBody>
      </p:sp>
      <p:pic>
        <p:nvPicPr>
          <p:cNvPr id="44035" name="Picture 6" descr="f05-1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271" y="1196975"/>
            <a:ext cx="864433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2"/>
          <p:cNvSpPr>
            <a:spLocks noGrp="1" noChangeArrowheads="1"/>
          </p:cNvSpPr>
          <p:nvPr>
            <p:ph type="title"/>
          </p:nvPr>
        </p:nvSpPr>
        <p:spPr>
          <a:xfrm>
            <a:off x="912046" y="206376"/>
            <a:ext cx="11010148" cy="701675"/>
          </a:xfrm>
        </p:spPr>
        <p:txBody>
          <a:bodyPr/>
          <a:lstStyle/>
          <a:p>
            <a:pPr eaLnBrk="1" hangingPunct="1"/>
            <a:r>
              <a:rPr lang="en-US" sz="4000" smtClean="0"/>
              <a:t>Increasing Memory Bandwidth</a:t>
            </a:r>
            <a:endParaRPr lang="en-AU" sz="4000" smtClean="0"/>
          </a:p>
        </p:txBody>
      </p:sp>
      <p:sp>
        <p:nvSpPr>
          <p:cNvPr id="44037" name="Rectangle 4"/>
          <p:cNvSpPr>
            <a:spLocks noChangeArrowheads="1"/>
          </p:cNvSpPr>
          <p:nvPr/>
        </p:nvSpPr>
        <p:spPr bwMode="auto">
          <a:xfrm>
            <a:off x="2926589" y="4076701"/>
            <a:ext cx="901042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itchFamily="2" charset="2"/>
              <a:buChar char="n"/>
            </a:pPr>
            <a:r>
              <a:rPr lang="en-US" sz="2400"/>
              <a:t>4-word wide memory</a:t>
            </a:r>
          </a:p>
          <a:p>
            <a:pPr marL="742950" lvl="1" indent="-285750" eaLnBrk="1" hangingPunct="1">
              <a:lnSpc>
                <a:spcPct val="90000"/>
              </a:lnSpc>
              <a:spcBef>
                <a:spcPct val="20000"/>
              </a:spcBef>
              <a:buClr>
                <a:schemeClr val="hlink"/>
              </a:buClr>
              <a:buSzPct val="55000"/>
              <a:buFont typeface="Wingdings" pitchFamily="2" charset="2"/>
              <a:buChar char="n"/>
            </a:pPr>
            <a:r>
              <a:rPr lang="en-US" sz="2000"/>
              <a:t>Miss penalty = 1 + 15 + 1 = 17 bus cycles</a:t>
            </a:r>
          </a:p>
          <a:p>
            <a:pPr marL="742950" lvl="1" indent="-285750" eaLnBrk="1" hangingPunct="1">
              <a:lnSpc>
                <a:spcPct val="90000"/>
              </a:lnSpc>
              <a:spcBef>
                <a:spcPct val="20000"/>
              </a:spcBef>
              <a:buClr>
                <a:schemeClr val="hlink"/>
              </a:buClr>
              <a:buSzPct val="55000"/>
              <a:buFont typeface="Wingdings" pitchFamily="2" charset="2"/>
              <a:buChar char="n"/>
            </a:pPr>
            <a:r>
              <a:rPr lang="en-US" sz="2000"/>
              <a:t>Bandwidth = 16 bytes / 17 cycles = 0.94 B/cycle</a:t>
            </a:r>
          </a:p>
          <a:p>
            <a:pPr marL="342900" indent="-342900" eaLnBrk="1" hangingPunct="1">
              <a:lnSpc>
                <a:spcPct val="90000"/>
              </a:lnSpc>
              <a:spcBef>
                <a:spcPct val="20000"/>
              </a:spcBef>
              <a:buClr>
                <a:schemeClr val="folHlink"/>
              </a:buClr>
              <a:buSzPct val="60000"/>
              <a:buFont typeface="Wingdings" pitchFamily="2" charset="2"/>
              <a:buChar char="n"/>
            </a:pPr>
            <a:r>
              <a:rPr lang="en-US" sz="2400"/>
              <a:t>4-bank interleaved memory</a:t>
            </a:r>
          </a:p>
          <a:p>
            <a:pPr marL="742950" lvl="1" indent="-285750" eaLnBrk="1" hangingPunct="1">
              <a:lnSpc>
                <a:spcPct val="90000"/>
              </a:lnSpc>
              <a:spcBef>
                <a:spcPct val="20000"/>
              </a:spcBef>
              <a:buClr>
                <a:schemeClr val="hlink"/>
              </a:buClr>
              <a:buSzPct val="55000"/>
              <a:buFont typeface="Wingdings" pitchFamily="2" charset="2"/>
              <a:buChar char="n"/>
            </a:pPr>
            <a:r>
              <a:rPr lang="en-US" sz="2000"/>
              <a:t>Miss penalty = 1 + 15 + 4×1 = 20 bus cycles</a:t>
            </a:r>
          </a:p>
          <a:p>
            <a:pPr marL="742950" lvl="1" indent="-285750" eaLnBrk="1" hangingPunct="1">
              <a:lnSpc>
                <a:spcPct val="90000"/>
              </a:lnSpc>
              <a:spcBef>
                <a:spcPct val="20000"/>
              </a:spcBef>
              <a:buClr>
                <a:schemeClr val="hlink"/>
              </a:buClr>
              <a:buSzPct val="55000"/>
              <a:buFont typeface="Wingdings" pitchFamily="2" charset="2"/>
              <a:buChar char="n"/>
            </a:pPr>
            <a:r>
              <a:rPr lang="en-US" sz="2000"/>
              <a:t>Bandwidth = 16 bytes / 20 cycles = 0.8 B/cycle</a:t>
            </a:r>
            <a:endParaRPr lang="en-AU" sz="2000"/>
          </a:p>
        </p:txBody>
      </p:sp>
    </p:spTree>
    <p:extLst>
      <p:ext uri="{BB962C8B-B14F-4D97-AF65-F5344CB8AC3E}">
        <p14:creationId xmlns:p14="http://schemas.microsoft.com/office/powerpoint/2010/main" val="1232130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328B3A8A-9A7A-41D1-B120-44FD63B26512}" type="slidenum">
              <a:rPr lang="en-AU" smtClean="0"/>
              <a:pPr/>
              <a:t>38</a:t>
            </a:fld>
            <a:endParaRPr lang="en-AU" smtClean="0"/>
          </a:p>
        </p:txBody>
      </p:sp>
      <p:sp>
        <p:nvSpPr>
          <p:cNvPr id="45059" name="Rectangle 4"/>
          <p:cNvSpPr>
            <a:spLocks noGrp="1" noChangeArrowheads="1"/>
          </p:cNvSpPr>
          <p:nvPr>
            <p:ph type="title"/>
          </p:nvPr>
        </p:nvSpPr>
        <p:spPr/>
        <p:txBody>
          <a:bodyPr/>
          <a:lstStyle/>
          <a:p>
            <a:pPr eaLnBrk="1" hangingPunct="1"/>
            <a:r>
              <a:rPr lang="en-US" smtClean="0"/>
              <a:t>Advanced DRAM Organization</a:t>
            </a:r>
            <a:endParaRPr lang="en-AU" smtClean="0"/>
          </a:p>
        </p:txBody>
      </p:sp>
      <p:sp>
        <p:nvSpPr>
          <p:cNvPr id="45060" name="Rectangle 5"/>
          <p:cNvSpPr>
            <a:spLocks noGrp="1" noChangeArrowheads="1"/>
          </p:cNvSpPr>
          <p:nvPr>
            <p:ph type="body" idx="1"/>
          </p:nvPr>
        </p:nvSpPr>
        <p:spPr/>
        <p:txBody>
          <a:bodyPr/>
          <a:lstStyle/>
          <a:p>
            <a:pPr eaLnBrk="1" hangingPunct="1"/>
            <a:r>
              <a:rPr lang="en-US" smtClean="0"/>
              <a:t>Bits in a DRAM are organized as a rectangular array</a:t>
            </a:r>
          </a:p>
          <a:p>
            <a:pPr lvl="1" eaLnBrk="1" hangingPunct="1"/>
            <a:r>
              <a:rPr lang="en-US" smtClean="0"/>
              <a:t>DRAM accesses an entire row</a:t>
            </a:r>
          </a:p>
          <a:p>
            <a:pPr lvl="1" eaLnBrk="1" hangingPunct="1"/>
            <a:r>
              <a:rPr lang="en-US" smtClean="0"/>
              <a:t>Burst mode: supply successive words from a row with reduced latency</a:t>
            </a:r>
          </a:p>
          <a:p>
            <a:pPr eaLnBrk="1" hangingPunct="1"/>
            <a:r>
              <a:rPr lang="en-US" smtClean="0"/>
              <a:t>Double data rate (DDR) DRAM</a:t>
            </a:r>
          </a:p>
          <a:p>
            <a:pPr lvl="1" eaLnBrk="1" hangingPunct="1"/>
            <a:r>
              <a:rPr lang="en-US" smtClean="0"/>
              <a:t>Transfer on rising and falling clock edges</a:t>
            </a:r>
          </a:p>
          <a:p>
            <a:pPr eaLnBrk="1" hangingPunct="1"/>
            <a:r>
              <a:rPr lang="en-US" smtClean="0"/>
              <a:t>Quad data rate (QDR) DRAM</a:t>
            </a:r>
          </a:p>
          <a:p>
            <a:pPr lvl="1" eaLnBrk="1" hangingPunct="1"/>
            <a:r>
              <a:rPr lang="en-US" smtClean="0"/>
              <a:t>Separate DDR inputs and outputs</a:t>
            </a:r>
            <a:endParaRPr lang="en-AU" smtClean="0"/>
          </a:p>
        </p:txBody>
      </p:sp>
    </p:spTree>
    <p:extLst>
      <p:ext uri="{BB962C8B-B14F-4D97-AF65-F5344CB8AC3E}">
        <p14:creationId xmlns:p14="http://schemas.microsoft.com/office/powerpoint/2010/main" val="2361144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2D8E3B6A-CF7B-4358-BF52-1CECE41A7F55}" type="slidenum">
              <a:rPr lang="en-AU" smtClean="0"/>
              <a:pPr/>
              <a:t>39</a:t>
            </a:fld>
            <a:endParaRPr lang="en-AU" smtClean="0"/>
          </a:p>
        </p:txBody>
      </p:sp>
      <p:sp>
        <p:nvSpPr>
          <p:cNvPr id="2052" name="Rectangle 6"/>
          <p:cNvSpPr>
            <a:spLocks noGrp="1" noChangeArrowheads="1"/>
          </p:cNvSpPr>
          <p:nvPr>
            <p:ph type="title"/>
          </p:nvPr>
        </p:nvSpPr>
        <p:spPr>
          <a:xfrm>
            <a:off x="912046" y="206376"/>
            <a:ext cx="11010148" cy="701675"/>
          </a:xfrm>
        </p:spPr>
        <p:txBody>
          <a:bodyPr/>
          <a:lstStyle/>
          <a:p>
            <a:pPr eaLnBrk="1" hangingPunct="1"/>
            <a:r>
              <a:rPr lang="en-US" sz="4000" smtClean="0"/>
              <a:t>Measuring Cache Performance</a:t>
            </a:r>
            <a:endParaRPr lang="en-AU" sz="4000" smtClean="0"/>
          </a:p>
        </p:txBody>
      </p:sp>
      <p:sp>
        <p:nvSpPr>
          <p:cNvPr id="2053" name="Rectangle 7"/>
          <p:cNvSpPr>
            <a:spLocks noGrp="1" noChangeArrowheads="1"/>
          </p:cNvSpPr>
          <p:nvPr>
            <p:ph type="body" idx="1"/>
          </p:nvPr>
        </p:nvSpPr>
        <p:spPr>
          <a:xfrm>
            <a:off x="912047" y="1125538"/>
            <a:ext cx="11024962" cy="2735262"/>
          </a:xfrm>
        </p:spPr>
        <p:txBody>
          <a:bodyPr/>
          <a:lstStyle/>
          <a:p>
            <a:pPr eaLnBrk="1" hangingPunct="1">
              <a:lnSpc>
                <a:spcPct val="80000"/>
              </a:lnSpc>
            </a:pPr>
            <a:r>
              <a:rPr lang="en-US" smtClean="0"/>
              <a:t>Components of CPU time</a:t>
            </a:r>
          </a:p>
          <a:p>
            <a:pPr lvl="1" eaLnBrk="1" hangingPunct="1">
              <a:lnSpc>
                <a:spcPct val="80000"/>
              </a:lnSpc>
            </a:pPr>
            <a:r>
              <a:rPr lang="en-US" smtClean="0"/>
              <a:t>Program execution cycles</a:t>
            </a:r>
          </a:p>
          <a:p>
            <a:pPr lvl="2" eaLnBrk="1" hangingPunct="1">
              <a:lnSpc>
                <a:spcPct val="80000"/>
              </a:lnSpc>
            </a:pPr>
            <a:r>
              <a:rPr lang="en-US" smtClean="0"/>
              <a:t>Includes cache hit time</a:t>
            </a:r>
          </a:p>
          <a:p>
            <a:pPr lvl="1" eaLnBrk="1" hangingPunct="1">
              <a:lnSpc>
                <a:spcPct val="80000"/>
              </a:lnSpc>
            </a:pPr>
            <a:r>
              <a:rPr lang="en-US" smtClean="0"/>
              <a:t>Memory stall cycles</a:t>
            </a:r>
          </a:p>
          <a:p>
            <a:pPr lvl="2" eaLnBrk="1" hangingPunct="1">
              <a:lnSpc>
                <a:spcPct val="80000"/>
              </a:lnSpc>
            </a:pPr>
            <a:r>
              <a:rPr lang="en-US" smtClean="0"/>
              <a:t>Mainly from cache misses</a:t>
            </a:r>
          </a:p>
          <a:p>
            <a:pPr eaLnBrk="1" hangingPunct="1">
              <a:lnSpc>
                <a:spcPct val="80000"/>
              </a:lnSpc>
            </a:pPr>
            <a:r>
              <a:rPr lang="en-US" smtClean="0"/>
              <a:t>With simplifying assumptions:</a:t>
            </a:r>
            <a:endParaRPr lang="en-AU" smtClean="0"/>
          </a:p>
        </p:txBody>
      </p:sp>
      <p:graphicFrame>
        <p:nvGraphicFramePr>
          <p:cNvPr id="2050" name="Object 5"/>
          <p:cNvGraphicFramePr>
            <a:graphicFrameLocks noChangeAspect="1"/>
          </p:cNvGraphicFramePr>
          <p:nvPr>
            <p:extLst>
              <p:ext uri="{D42A27DB-BD31-4B8C-83A1-F6EECF244321}">
                <p14:modId xmlns:p14="http://schemas.microsoft.com/office/powerpoint/2010/main" val="3846463394"/>
              </p:ext>
            </p:extLst>
          </p:nvPr>
        </p:nvGraphicFramePr>
        <p:xfrm>
          <a:off x="1847850" y="3994150"/>
          <a:ext cx="8194675" cy="2184400"/>
        </p:xfrm>
        <a:graphic>
          <a:graphicData uri="http://schemas.openxmlformats.org/presentationml/2006/ole">
            <mc:AlternateContent xmlns:mc="http://schemas.openxmlformats.org/markup-compatibility/2006">
              <mc:Choice xmlns:v="urn:schemas-microsoft-com:vml" Requires="v">
                <p:oleObj spid="_x0000_s10251" name="Equation" r:id="rId4" imgW="3073320" imgH="1091880" progId="Equation.3">
                  <p:embed/>
                </p:oleObj>
              </mc:Choice>
              <mc:Fallback>
                <p:oleObj name="Equation" r:id="rId4" imgW="3073320" imgH="1091880" progId="Equation.3">
                  <p:embed/>
                  <p:pic>
                    <p:nvPicPr>
                      <p:cNvPr id="0" name=""/>
                      <p:cNvPicPr>
                        <a:picLocks noChangeAspect="1" noChangeArrowheads="1"/>
                      </p:cNvPicPr>
                      <p:nvPr/>
                    </p:nvPicPr>
                    <p:blipFill>
                      <a:blip r:embed="rId5"/>
                      <a:srcRect/>
                      <a:stretch>
                        <a:fillRect/>
                      </a:stretch>
                    </p:blipFill>
                    <p:spPr bwMode="auto">
                      <a:xfrm>
                        <a:off x="1847850" y="3994150"/>
                        <a:ext cx="8194675" cy="218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91367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4242D75B-6E54-46A3-80FF-F20991E7F881}" type="slidenum">
              <a:rPr lang="en-AU" smtClean="0"/>
              <a:pPr/>
              <a:t>4</a:t>
            </a:fld>
            <a:endParaRPr lang="en-AU" smtClean="0"/>
          </a:p>
        </p:txBody>
      </p:sp>
      <p:sp>
        <p:nvSpPr>
          <p:cNvPr id="7171" name="Rectangle 4"/>
          <p:cNvSpPr>
            <a:spLocks noGrp="1" noChangeArrowheads="1"/>
          </p:cNvSpPr>
          <p:nvPr>
            <p:ph type="title"/>
          </p:nvPr>
        </p:nvSpPr>
        <p:spPr/>
        <p:txBody>
          <a:bodyPr/>
          <a:lstStyle/>
          <a:p>
            <a:pPr eaLnBrk="1" hangingPunct="1"/>
            <a:r>
              <a:rPr lang="en-US" smtClean="0"/>
              <a:t>Principle of Locality</a:t>
            </a:r>
            <a:endParaRPr lang="en-AU" smtClean="0"/>
          </a:p>
        </p:txBody>
      </p:sp>
      <p:sp>
        <p:nvSpPr>
          <p:cNvPr id="7172" name="Rectangle 5"/>
          <p:cNvSpPr>
            <a:spLocks noGrp="1" noChangeArrowheads="1"/>
          </p:cNvSpPr>
          <p:nvPr>
            <p:ph type="body" idx="1"/>
          </p:nvPr>
        </p:nvSpPr>
        <p:spPr/>
        <p:txBody>
          <a:bodyPr>
            <a:normAutofit lnSpcReduction="10000"/>
          </a:bodyPr>
          <a:lstStyle/>
          <a:p>
            <a:pPr eaLnBrk="1" hangingPunct="1"/>
            <a:r>
              <a:rPr lang="en-US" smtClean="0"/>
              <a:t>Programs access a small proportion of their address space at any time</a:t>
            </a:r>
          </a:p>
          <a:p>
            <a:pPr eaLnBrk="1" hangingPunct="1"/>
            <a:r>
              <a:rPr lang="en-US" smtClean="0"/>
              <a:t>Temporal locality (in time)</a:t>
            </a:r>
          </a:p>
          <a:p>
            <a:pPr lvl="1" eaLnBrk="1" hangingPunct="1"/>
            <a:r>
              <a:rPr lang="en-US" smtClean="0"/>
              <a:t>Items accessed recently are likely to be accessed again soon</a:t>
            </a:r>
          </a:p>
          <a:p>
            <a:pPr lvl="1" eaLnBrk="1" hangingPunct="1"/>
            <a:r>
              <a:rPr lang="en-US" smtClean="0"/>
              <a:t>e.g., instructions in a loop, induction variables</a:t>
            </a:r>
          </a:p>
          <a:p>
            <a:pPr eaLnBrk="1" hangingPunct="1"/>
            <a:r>
              <a:rPr lang="en-US" smtClean="0"/>
              <a:t>Spatial locality (in space)</a:t>
            </a:r>
          </a:p>
          <a:p>
            <a:pPr lvl="1" eaLnBrk="1" hangingPunct="1"/>
            <a:r>
              <a:rPr lang="en-US" smtClean="0"/>
              <a:t>Items near those accessed recently are likely to be accessed soon</a:t>
            </a:r>
          </a:p>
          <a:p>
            <a:pPr lvl="1" eaLnBrk="1" hangingPunct="1"/>
            <a:r>
              <a:rPr lang="en-US" smtClean="0"/>
              <a:t>E.g., sequential instruction access, array data</a:t>
            </a:r>
            <a:endParaRPr lang="en-AU" smtClean="0"/>
          </a:p>
        </p:txBody>
      </p:sp>
    </p:spTree>
    <p:extLst>
      <p:ext uri="{BB962C8B-B14F-4D97-AF65-F5344CB8AC3E}">
        <p14:creationId xmlns:p14="http://schemas.microsoft.com/office/powerpoint/2010/main" val="1609132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E51D770A-1895-4FDA-B1DB-92C6D0CD097D}" type="slidenum">
              <a:rPr lang="en-AU" smtClean="0"/>
              <a:pPr/>
              <a:t>40</a:t>
            </a:fld>
            <a:endParaRPr lang="en-AU" smtClean="0"/>
          </a:p>
        </p:txBody>
      </p:sp>
      <p:sp>
        <p:nvSpPr>
          <p:cNvPr id="46083" name="Rectangle 4"/>
          <p:cNvSpPr>
            <a:spLocks noGrp="1" noChangeArrowheads="1"/>
          </p:cNvSpPr>
          <p:nvPr>
            <p:ph type="title"/>
          </p:nvPr>
        </p:nvSpPr>
        <p:spPr/>
        <p:txBody>
          <a:bodyPr/>
          <a:lstStyle/>
          <a:p>
            <a:pPr eaLnBrk="1" hangingPunct="1"/>
            <a:r>
              <a:rPr lang="en-US" smtClean="0"/>
              <a:t>Cache Performance Example</a:t>
            </a:r>
            <a:endParaRPr lang="en-AU" smtClean="0"/>
          </a:p>
        </p:txBody>
      </p:sp>
      <p:sp>
        <p:nvSpPr>
          <p:cNvPr id="46084" name="Rectangle 5"/>
          <p:cNvSpPr>
            <a:spLocks noGrp="1" noChangeArrowheads="1"/>
          </p:cNvSpPr>
          <p:nvPr>
            <p:ph type="body" idx="1"/>
          </p:nvPr>
        </p:nvSpPr>
        <p:spPr/>
        <p:txBody>
          <a:bodyPr>
            <a:normAutofit lnSpcReduction="10000"/>
          </a:bodyPr>
          <a:lstStyle/>
          <a:p>
            <a:pPr eaLnBrk="1" hangingPunct="1">
              <a:lnSpc>
                <a:spcPct val="80000"/>
              </a:lnSpc>
            </a:pPr>
            <a:r>
              <a:rPr lang="en-US" smtClean="0"/>
              <a:t>Given</a:t>
            </a:r>
          </a:p>
          <a:p>
            <a:pPr lvl="1" eaLnBrk="1" hangingPunct="1">
              <a:lnSpc>
                <a:spcPct val="80000"/>
              </a:lnSpc>
            </a:pPr>
            <a:r>
              <a:rPr lang="en-US" smtClean="0"/>
              <a:t>I-cache miss rate = 2%</a:t>
            </a:r>
          </a:p>
          <a:p>
            <a:pPr lvl="1" eaLnBrk="1" hangingPunct="1">
              <a:lnSpc>
                <a:spcPct val="80000"/>
              </a:lnSpc>
            </a:pPr>
            <a:r>
              <a:rPr lang="en-US" smtClean="0"/>
              <a:t>D-cache miss rate = 4%</a:t>
            </a:r>
          </a:p>
          <a:p>
            <a:pPr lvl="1" eaLnBrk="1" hangingPunct="1">
              <a:lnSpc>
                <a:spcPct val="80000"/>
              </a:lnSpc>
            </a:pPr>
            <a:r>
              <a:rPr lang="en-US" smtClean="0"/>
              <a:t>Miss penalty = 100 cycles</a:t>
            </a:r>
          </a:p>
          <a:p>
            <a:pPr lvl="1" eaLnBrk="1" hangingPunct="1">
              <a:lnSpc>
                <a:spcPct val="80000"/>
              </a:lnSpc>
            </a:pPr>
            <a:r>
              <a:rPr lang="en-US" smtClean="0"/>
              <a:t>Base CPI (ideal cache) = 2</a:t>
            </a:r>
          </a:p>
          <a:p>
            <a:pPr lvl="1" eaLnBrk="1" hangingPunct="1">
              <a:lnSpc>
                <a:spcPct val="80000"/>
              </a:lnSpc>
            </a:pPr>
            <a:r>
              <a:rPr lang="en-US" smtClean="0"/>
              <a:t>Load &amp; stores are 36% of instructions</a:t>
            </a:r>
          </a:p>
          <a:p>
            <a:pPr eaLnBrk="1" hangingPunct="1">
              <a:lnSpc>
                <a:spcPct val="80000"/>
              </a:lnSpc>
            </a:pPr>
            <a:r>
              <a:rPr lang="en-US" smtClean="0"/>
              <a:t>Miss cycles per instruction</a:t>
            </a:r>
          </a:p>
          <a:p>
            <a:pPr lvl="1" eaLnBrk="1" hangingPunct="1">
              <a:lnSpc>
                <a:spcPct val="80000"/>
              </a:lnSpc>
            </a:pPr>
            <a:r>
              <a:rPr lang="en-US" smtClean="0"/>
              <a:t>I-cache: 0.02 × 100 = 2</a:t>
            </a:r>
          </a:p>
          <a:p>
            <a:pPr lvl="1" eaLnBrk="1" hangingPunct="1">
              <a:lnSpc>
                <a:spcPct val="80000"/>
              </a:lnSpc>
            </a:pPr>
            <a:r>
              <a:rPr lang="en-US" smtClean="0"/>
              <a:t>D-cache: 0.36 × 0.04 × 100 = 1.44</a:t>
            </a:r>
          </a:p>
          <a:p>
            <a:pPr eaLnBrk="1" hangingPunct="1">
              <a:lnSpc>
                <a:spcPct val="80000"/>
              </a:lnSpc>
            </a:pPr>
            <a:r>
              <a:rPr lang="en-US" smtClean="0"/>
              <a:t>Actual CPI = 2 + 2 + 1.44 = 5.44</a:t>
            </a:r>
          </a:p>
          <a:p>
            <a:pPr lvl="1" eaLnBrk="1" hangingPunct="1">
              <a:lnSpc>
                <a:spcPct val="80000"/>
              </a:lnSpc>
            </a:pPr>
            <a:r>
              <a:rPr lang="en-US" smtClean="0"/>
              <a:t>Ideal CPU is 5.44/2 =2.72 times faster</a:t>
            </a:r>
            <a:endParaRPr lang="en-AU" smtClean="0"/>
          </a:p>
        </p:txBody>
      </p:sp>
    </p:spTree>
    <p:extLst>
      <p:ext uri="{BB962C8B-B14F-4D97-AF65-F5344CB8AC3E}">
        <p14:creationId xmlns:p14="http://schemas.microsoft.com/office/powerpoint/2010/main" val="1674811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C5F8E414-9A37-4E55-8B6D-CE0F39D9E8DA}" type="slidenum">
              <a:rPr lang="en-AU" smtClean="0"/>
              <a:pPr/>
              <a:t>41</a:t>
            </a:fld>
            <a:endParaRPr lang="en-AU" smtClean="0"/>
          </a:p>
        </p:txBody>
      </p:sp>
      <p:sp>
        <p:nvSpPr>
          <p:cNvPr id="47107" name="Rectangle 2"/>
          <p:cNvSpPr>
            <a:spLocks noGrp="1" noChangeArrowheads="1"/>
          </p:cNvSpPr>
          <p:nvPr>
            <p:ph type="title"/>
          </p:nvPr>
        </p:nvSpPr>
        <p:spPr/>
        <p:txBody>
          <a:bodyPr/>
          <a:lstStyle/>
          <a:p>
            <a:pPr eaLnBrk="1" hangingPunct="1"/>
            <a:r>
              <a:rPr lang="en-AU" smtClean="0"/>
              <a:t>Average Access Time</a:t>
            </a:r>
          </a:p>
        </p:txBody>
      </p:sp>
      <p:sp>
        <p:nvSpPr>
          <p:cNvPr id="47108" name="Rectangle 3"/>
          <p:cNvSpPr>
            <a:spLocks noGrp="1" noChangeArrowheads="1"/>
          </p:cNvSpPr>
          <p:nvPr>
            <p:ph type="body" idx="1"/>
          </p:nvPr>
        </p:nvSpPr>
        <p:spPr/>
        <p:txBody>
          <a:bodyPr/>
          <a:lstStyle/>
          <a:p>
            <a:pPr eaLnBrk="1" hangingPunct="1"/>
            <a:r>
              <a:rPr lang="en-AU" smtClean="0"/>
              <a:t>Hit time is also important for performance</a:t>
            </a:r>
          </a:p>
          <a:p>
            <a:pPr eaLnBrk="1" hangingPunct="1"/>
            <a:r>
              <a:rPr lang="en-AU" smtClean="0"/>
              <a:t>Average memory access time (AMAT)</a:t>
            </a:r>
          </a:p>
          <a:p>
            <a:pPr lvl="1" eaLnBrk="1" hangingPunct="1"/>
            <a:r>
              <a:rPr lang="en-AU" smtClean="0"/>
              <a:t>AMAT = Hit time + Miss rate </a:t>
            </a:r>
            <a:r>
              <a:rPr lang="en-US" smtClean="0">
                <a:cs typeface="Arial" pitchFamily="34" charset="0"/>
              </a:rPr>
              <a:t>× Miss penalty</a:t>
            </a:r>
          </a:p>
          <a:p>
            <a:pPr eaLnBrk="1" hangingPunct="1"/>
            <a:r>
              <a:rPr lang="en-US" smtClean="0">
                <a:cs typeface="Arial" pitchFamily="34" charset="0"/>
              </a:rPr>
              <a:t>Example</a:t>
            </a:r>
          </a:p>
          <a:p>
            <a:pPr lvl="1" eaLnBrk="1" hangingPunct="1"/>
            <a:r>
              <a:rPr lang="en-US" smtClean="0">
                <a:cs typeface="Arial" pitchFamily="34" charset="0"/>
              </a:rPr>
              <a:t>CPU with 1ns clock, hit time = 1 cycle, miss penalty = 20 cycles, I-cache miss rate = 5%</a:t>
            </a:r>
          </a:p>
          <a:p>
            <a:pPr lvl="1" eaLnBrk="1" hangingPunct="1"/>
            <a:r>
              <a:rPr lang="en-US" smtClean="0">
                <a:cs typeface="Arial" pitchFamily="34" charset="0"/>
              </a:rPr>
              <a:t>AMAT = 1 + 0.05 × 20 = 2ns</a:t>
            </a:r>
          </a:p>
          <a:p>
            <a:pPr lvl="2" eaLnBrk="1" hangingPunct="1"/>
            <a:r>
              <a:rPr lang="en-US" smtClean="0">
                <a:cs typeface="Arial" pitchFamily="34" charset="0"/>
              </a:rPr>
              <a:t>2 cycles per instruction</a:t>
            </a:r>
          </a:p>
        </p:txBody>
      </p:sp>
    </p:spTree>
    <p:extLst>
      <p:ext uri="{BB962C8B-B14F-4D97-AF65-F5344CB8AC3E}">
        <p14:creationId xmlns:p14="http://schemas.microsoft.com/office/powerpoint/2010/main" val="4233929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347E1639-4F7F-41BC-BE49-951E0E166C00}" type="slidenum">
              <a:rPr lang="en-AU" smtClean="0"/>
              <a:pPr/>
              <a:t>42</a:t>
            </a:fld>
            <a:endParaRPr lang="en-AU" smtClean="0"/>
          </a:p>
        </p:txBody>
      </p:sp>
      <p:sp>
        <p:nvSpPr>
          <p:cNvPr id="48131" name="Rectangle 4"/>
          <p:cNvSpPr>
            <a:spLocks noGrp="1" noChangeArrowheads="1"/>
          </p:cNvSpPr>
          <p:nvPr>
            <p:ph type="title"/>
          </p:nvPr>
        </p:nvSpPr>
        <p:spPr/>
        <p:txBody>
          <a:bodyPr/>
          <a:lstStyle/>
          <a:p>
            <a:pPr eaLnBrk="1" hangingPunct="1"/>
            <a:r>
              <a:rPr lang="en-US" smtClean="0"/>
              <a:t>Performance Summary</a:t>
            </a:r>
            <a:endParaRPr lang="en-AU" smtClean="0"/>
          </a:p>
        </p:txBody>
      </p:sp>
      <p:sp>
        <p:nvSpPr>
          <p:cNvPr id="48132" name="Rectangle 5"/>
          <p:cNvSpPr>
            <a:spLocks noGrp="1" noChangeArrowheads="1"/>
          </p:cNvSpPr>
          <p:nvPr>
            <p:ph type="body" idx="1"/>
          </p:nvPr>
        </p:nvSpPr>
        <p:spPr/>
        <p:txBody>
          <a:bodyPr/>
          <a:lstStyle/>
          <a:p>
            <a:pPr eaLnBrk="1" hangingPunct="1"/>
            <a:r>
              <a:rPr lang="en-US" smtClean="0"/>
              <a:t>When CPU performance increased</a:t>
            </a:r>
          </a:p>
          <a:p>
            <a:pPr lvl="1" eaLnBrk="1" hangingPunct="1"/>
            <a:r>
              <a:rPr lang="en-US" smtClean="0"/>
              <a:t>Miss penalty becomes more significant</a:t>
            </a:r>
          </a:p>
          <a:p>
            <a:pPr eaLnBrk="1" hangingPunct="1"/>
            <a:r>
              <a:rPr lang="en-US" smtClean="0"/>
              <a:t>Decreasing base CPI</a:t>
            </a:r>
          </a:p>
          <a:p>
            <a:pPr lvl="1" eaLnBrk="1" hangingPunct="1"/>
            <a:r>
              <a:rPr lang="en-US" smtClean="0"/>
              <a:t>Greater proportion of time spent on memory stalls</a:t>
            </a:r>
          </a:p>
          <a:p>
            <a:pPr eaLnBrk="1" hangingPunct="1"/>
            <a:r>
              <a:rPr lang="en-US" smtClean="0"/>
              <a:t>Increasing clock rate</a:t>
            </a:r>
          </a:p>
          <a:p>
            <a:pPr lvl="1" eaLnBrk="1" hangingPunct="1"/>
            <a:r>
              <a:rPr lang="en-US" smtClean="0"/>
              <a:t>Memory stalls account for more CPU cycles</a:t>
            </a:r>
          </a:p>
          <a:p>
            <a:pPr eaLnBrk="1" hangingPunct="1"/>
            <a:r>
              <a:rPr lang="en-US" smtClean="0"/>
              <a:t>Can’t neglect cache behavior when evaluating system performance</a:t>
            </a:r>
            <a:endParaRPr lang="en-AU" smtClean="0"/>
          </a:p>
        </p:txBody>
      </p:sp>
    </p:spTree>
    <p:extLst>
      <p:ext uri="{BB962C8B-B14F-4D97-AF65-F5344CB8AC3E}">
        <p14:creationId xmlns:p14="http://schemas.microsoft.com/office/powerpoint/2010/main" val="17098556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BB035F0F-F71C-4786-9BB3-A7D71081041C}" type="slidenum">
              <a:rPr lang="en-AU" smtClean="0"/>
              <a:pPr/>
              <a:t>43</a:t>
            </a:fld>
            <a:endParaRPr lang="en-AU" smtClean="0"/>
          </a:p>
        </p:txBody>
      </p:sp>
      <p:sp>
        <p:nvSpPr>
          <p:cNvPr id="49155" name="Rectangle 4"/>
          <p:cNvSpPr>
            <a:spLocks noGrp="1" noChangeArrowheads="1"/>
          </p:cNvSpPr>
          <p:nvPr>
            <p:ph type="title"/>
          </p:nvPr>
        </p:nvSpPr>
        <p:spPr/>
        <p:txBody>
          <a:bodyPr/>
          <a:lstStyle/>
          <a:p>
            <a:pPr eaLnBrk="1" hangingPunct="1"/>
            <a:r>
              <a:rPr lang="en-US" smtClean="0"/>
              <a:t>Associative Caches</a:t>
            </a:r>
            <a:endParaRPr lang="en-AU" smtClean="0"/>
          </a:p>
        </p:txBody>
      </p:sp>
      <p:sp>
        <p:nvSpPr>
          <p:cNvPr id="49156" name="Rectangle 5"/>
          <p:cNvSpPr>
            <a:spLocks noGrp="1" noChangeArrowheads="1"/>
          </p:cNvSpPr>
          <p:nvPr>
            <p:ph type="body" idx="1"/>
          </p:nvPr>
        </p:nvSpPr>
        <p:spPr/>
        <p:txBody>
          <a:bodyPr>
            <a:normAutofit fontScale="92500" lnSpcReduction="10000"/>
          </a:bodyPr>
          <a:lstStyle/>
          <a:p>
            <a:pPr eaLnBrk="1" hangingPunct="1"/>
            <a:r>
              <a:rPr lang="en-US" smtClean="0"/>
              <a:t>Fully associative</a:t>
            </a:r>
          </a:p>
          <a:p>
            <a:pPr lvl="1" eaLnBrk="1" hangingPunct="1"/>
            <a:r>
              <a:rPr lang="en-US" smtClean="0"/>
              <a:t>Allow a given block to go in any cache entry</a:t>
            </a:r>
          </a:p>
          <a:p>
            <a:pPr lvl="1" eaLnBrk="1" hangingPunct="1"/>
            <a:r>
              <a:rPr lang="en-US" smtClean="0"/>
              <a:t>Requires all entries to be searched at once</a:t>
            </a:r>
          </a:p>
          <a:p>
            <a:pPr lvl="1" eaLnBrk="1" hangingPunct="1"/>
            <a:r>
              <a:rPr lang="en-US" smtClean="0"/>
              <a:t>Comparator per entry (expensive)</a:t>
            </a:r>
          </a:p>
          <a:p>
            <a:pPr eaLnBrk="1" hangingPunct="1"/>
            <a:r>
              <a:rPr lang="en-US" i="1" smtClean="0"/>
              <a:t>n</a:t>
            </a:r>
            <a:r>
              <a:rPr lang="en-US" smtClean="0"/>
              <a:t>-way set associative</a:t>
            </a:r>
          </a:p>
          <a:p>
            <a:pPr lvl="1" eaLnBrk="1" hangingPunct="1"/>
            <a:r>
              <a:rPr lang="en-US" smtClean="0"/>
              <a:t>Each set contains </a:t>
            </a:r>
            <a:r>
              <a:rPr lang="en-US" i="1" smtClean="0"/>
              <a:t>n</a:t>
            </a:r>
            <a:r>
              <a:rPr lang="en-US" smtClean="0"/>
              <a:t> entries</a:t>
            </a:r>
            <a:endParaRPr lang="en-AU" smtClean="0"/>
          </a:p>
          <a:p>
            <a:pPr lvl="1" eaLnBrk="1" hangingPunct="1"/>
            <a:r>
              <a:rPr lang="en-US" smtClean="0"/>
              <a:t>Block number determines which set</a:t>
            </a:r>
          </a:p>
          <a:p>
            <a:pPr lvl="2" eaLnBrk="1" hangingPunct="1"/>
            <a:r>
              <a:rPr lang="en-US" smtClean="0"/>
              <a:t>(Block number) modulo (#Sets in cache)</a:t>
            </a:r>
          </a:p>
          <a:p>
            <a:pPr lvl="1" eaLnBrk="1" hangingPunct="1"/>
            <a:r>
              <a:rPr lang="en-US" smtClean="0"/>
              <a:t>Search all entries in a given set at once</a:t>
            </a:r>
          </a:p>
          <a:p>
            <a:pPr lvl="1" eaLnBrk="1" hangingPunct="1"/>
            <a:r>
              <a:rPr lang="en-US" i="1" smtClean="0"/>
              <a:t>n</a:t>
            </a:r>
            <a:r>
              <a:rPr lang="en-US" smtClean="0"/>
              <a:t> comparators (less expensive)</a:t>
            </a:r>
          </a:p>
        </p:txBody>
      </p:sp>
    </p:spTree>
    <p:extLst>
      <p:ext uri="{BB962C8B-B14F-4D97-AF65-F5344CB8AC3E}">
        <p14:creationId xmlns:p14="http://schemas.microsoft.com/office/powerpoint/2010/main" val="80565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A002DAE3-8D68-4A36-9F7D-F7E05C37A8D7}" type="slidenum">
              <a:rPr lang="en-AU" smtClean="0"/>
              <a:pPr/>
              <a:t>44</a:t>
            </a:fld>
            <a:endParaRPr lang="en-AU" smtClean="0"/>
          </a:p>
        </p:txBody>
      </p:sp>
      <p:pic>
        <p:nvPicPr>
          <p:cNvPr id="50179" name="Picture 5" descr="f05-1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498" y="1844676"/>
            <a:ext cx="10305482"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2"/>
          <p:cNvSpPr>
            <a:spLocks noGrp="1" noChangeArrowheads="1"/>
          </p:cNvSpPr>
          <p:nvPr>
            <p:ph type="title"/>
          </p:nvPr>
        </p:nvSpPr>
        <p:spPr/>
        <p:txBody>
          <a:bodyPr/>
          <a:lstStyle/>
          <a:p>
            <a:pPr eaLnBrk="1" hangingPunct="1"/>
            <a:r>
              <a:rPr lang="en-US" smtClean="0"/>
              <a:t>Associative Cache Example</a:t>
            </a:r>
            <a:endParaRPr lang="en-AU" smtClean="0"/>
          </a:p>
        </p:txBody>
      </p:sp>
    </p:spTree>
    <p:extLst>
      <p:ext uri="{BB962C8B-B14F-4D97-AF65-F5344CB8AC3E}">
        <p14:creationId xmlns:p14="http://schemas.microsoft.com/office/powerpoint/2010/main" val="2529944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92CE6A55-2A6F-40FF-BE09-840EBAD1D43F}" type="slidenum">
              <a:rPr lang="en-AU" smtClean="0"/>
              <a:pPr/>
              <a:t>45</a:t>
            </a:fld>
            <a:endParaRPr lang="en-AU" smtClean="0"/>
          </a:p>
        </p:txBody>
      </p:sp>
      <p:sp>
        <p:nvSpPr>
          <p:cNvPr id="51203" name="Rectangle 5"/>
          <p:cNvSpPr>
            <a:spLocks noGrp="1" noChangeArrowheads="1"/>
          </p:cNvSpPr>
          <p:nvPr>
            <p:ph type="title"/>
          </p:nvPr>
        </p:nvSpPr>
        <p:spPr/>
        <p:txBody>
          <a:bodyPr/>
          <a:lstStyle/>
          <a:p>
            <a:pPr eaLnBrk="1" hangingPunct="1"/>
            <a:r>
              <a:rPr lang="en-US" smtClean="0"/>
              <a:t>Spectrum of Associativity</a:t>
            </a:r>
            <a:endParaRPr lang="en-AU" smtClean="0"/>
          </a:p>
        </p:txBody>
      </p:sp>
      <p:sp>
        <p:nvSpPr>
          <p:cNvPr id="51204" name="Rectangle 6"/>
          <p:cNvSpPr>
            <a:spLocks noGrp="1" noChangeArrowheads="1"/>
          </p:cNvSpPr>
          <p:nvPr>
            <p:ph type="body" idx="1"/>
          </p:nvPr>
        </p:nvSpPr>
        <p:spPr>
          <a:xfrm>
            <a:off x="608012" y="1219200"/>
            <a:ext cx="10969943" cy="4525963"/>
          </a:xfrm>
        </p:spPr>
        <p:txBody>
          <a:bodyPr/>
          <a:lstStyle/>
          <a:p>
            <a:pPr eaLnBrk="1" hangingPunct="1"/>
            <a:r>
              <a:rPr lang="en-US" dirty="0" smtClean="0"/>
              <a:t>For a cache with 8 entries</a:t>
            </a:r>
            <a:endParaRPr lang="en-AU" dirty="0" smtClean="0"/>
          </a:p>
        </p:txBody>
      </p:sp>
      <p:pic>
        <p:nvPicPr>
          <p:cNvPr id="51205" name="Picture 7" descr="f05-1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06" y="1844675"/>
            <a:ext cx="7349268"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1461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A3027A84-D320-4CF8-A16F-A5A36AA113AE}" type="slidenum">
              <a:rPr lang="en-AU" smtClean="0"/>
              <a:pPr/>
              <a:t>46</a:t>
            </a:fld>
            <a:endParaRPr lang="en-AU" smtClean="0"/>
          </a:p>
        </p:txBody>
      </p:sp>
      <p:sp>
        <p:nvSpPr>
          <p:cNvPr id="52227" name="Rectangle 64"/>
          <p:cNvSpPr>
            <a:spLocks noGrp="1" noChangeArrowheads="1"/>
          </p:cNvSpPr>
          <p:nvPr>
            <p:ph type="title"/>
          </p:nvPr>
        </p:nvSpPr>
        <p:spPr/>
        <p:txBody>
          <a:bodyPr/>
          <a:lstStyle/>
          <a:p>
            <a:pPr eaLnBrk="1" hangingPunct="1"/>
            <a:r>
              <a:rPr lang="en-US" smtClean="0"/>
              <a:t>Associativity Example</a:t>
            </a:r>
            <a:endParaRPr lang="en-AU" smtClean="0"/>
          </a:p>
        </p:txBody>
      </p:sp>
      <p:sp>
        <p:nvSpPr>
          <p:cNvPr id="52228" name="Rectangle 65"/>
          <p:cNvSpPr>
            <a:spLocks noGrp="1" noChangeArrowheads="1"/>
          </p:cNvSpPr>
          <p:nvPr>
            <p:ph type="body" idx="1"/>
          </p:nvPr>
        </p:nvSpPr>
        <p:spPr>
          <a:xfrm>
            <a:off x="912047" y="1125539"/>
            <a:ext cx="11024962" cy="2808287"/>
          </a:xfrm>
        </p:spPr>
        <p:txBody>
          <a:bodyPr/>
          <a:lstStyle/>
          <a:p>
            <a:pPr eaLnBrk="1" hangingPunct="1"/>
            <a:r>
              <a:rPr lang="en-US" smtClean="0"/>
              <a:t>Compare 4-block caches</a:t>
            </a:r>
          </a:p>
          <a:p>
            <a:pPr lvl="1" eaLnBrk="1" hangingPunct="1"/>
            <a:r>
              <a:rPr lang="en-US" smtClean="0"/>
              <a:t>Direct mapped, 2-way set associative,</a:t>
            </a:r>
            <a:br>
              <a:rPr lang="en-US" smtClean="0"/>
            </a:br>
            <a:r>
              <a:rPr lang="en-US" smtClean="0"/>
              <a:t>fully associative</a:t>
            </a:r>
          </a:p>
          <a:p>
            <a:pPr lvl="1" eaLnBrk="1" hangingPunct="1"/>
            <a:r>
              <a:rPr lang="en-US" smtClean="0"/>
              <a:t>Block access sequence: 0, 8, 0, 6, 8</a:t>
            </a:r>
          </a:p>
          <a:p>
            <a:pPr eaLnBrk="1" hangingPunct="1">
              <a:spcBef>
                <a:spcPct val="50000"/>
              </a:spcBef>
            </a:pPr>
            <a:r>
              <a:rPr lang="en-US" smtClean="0"/>
              <a:t>Direct mapped</a:t>
            </a:r>
          </a:p>
        </p:txBody>
      </p:sp>
      <p:graphicFrame>
        <p:nvGraphicFramePr>
          <p:cNvPr id="304132" name="Group 4"/>
          <p:cNvGraphicFramePr>
            <a:graphicFrameLocks noGrp="1"/>
          </p:cNvGraphicFramePr>
          <p:nvPr/>
        </p:nvGraphicFramePr>
        <p:xfrm>
          <a:off x="1678080" y="4078289"/>
          <a:ext cx="9310910" cy="1655759"/>
        </p:xfrm>
        <a:graphic>
          <a:graphicData uri="http://schemas.openxmlformats.org/drawingml/2006/table">
            <a:tbl>
              <a:tblPr/>
              <a:tblGrid>
                <a:gridCol w="1328921"/>
                <a:gridCol w="1333153"/>
                <a:gridCol w="1328921"/>
                <a:gridCol w="1328921"/>
                <a:gridCol w="1331036"/>
                <a:gridCol w="1331037"/>
                <a:gridCol w="1328921"/>
              </a:tblGrid>
              <a:tr h="236537">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Block address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Cache index</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Hit/miss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Cache content after access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2365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1</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2</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3</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hlink"/>
                          </a:solidFill>
                          <a:effectLst/>
                          <a:latin typeface="Arial" charset="0"/>
                        </a:rPr>
                        <a:t>Mem[0]</a:t>
                      </a:r>
                      <a:endParaRPr kumimoji="0" lang="en-AU" sz="1400" b="1" i="0" u="none" strike="noStrike" cap="none" normalizeH="0" baseline="0" smtClean="0">
                        <a:ln>
                          <a:noFill/>
                        </a:ln>
                        <a:solidFill>
                          <a:schemeClr val="hlink"/>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FF0000"/>
                          </a:solidFill>
                          <a:effectLst/>
                          <a:latin typeface="Arial" charset="0"/>
                        </a:rPr>
                        <a:t>Mem[8]</a:t>
                      </a:r>
                      <a:endParaRPr kumimoji="0" lang="en-AU" sz="1400" b="1" i="0" u="none" strike="noStrike" cap="none" normalizeH="0" baseline="0" smtClean="0">
                        <a:ln>
                          <a:noFill/>
                        </a:ln>
                        <a:solidFill>
                          <a:srgbClr val="FF0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FF0000"/>
                          </a:solidFill>
                          <a:effectLst/>
                          <a:latin typeface="Arial" charset="0"/>
                        </a:rPr>
                        <a:t>Mem[0]</a:t>
                      </a:r>
                      <a:endParaRPr kumimoji="0" lang="en-AU" sz="1400" b="1" i="0" u="none" strike="noStrike" cap="none" normalizeH="0" baseline="0" smtClean="0">
                        <a:ln>
                          <a:noFill/>
                        </a:ln>
                        <a:solidFill>
                          <a:srgbClr val="FF0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6</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2</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hlink"/>
                          </a:solidFill>
                          <a:effectLst/>
                          <a:latin typeface="Arial" charset="0"/>
                        </a:rPr>
                        <a:t>Mem[6]</a:t>
                      </a:r>
                      <a:endParaRPr kumimoji="0" lang="en-AU" sz="1400" b="1" i="0" u="none" strike="noStrike" cap="none" normalizeH="0" baseline="0" smtClean="0">
                        <a:ln>
                          <a:noFill/>
                        </a:ln>
                        <a:solidFill>
                          <a:schemeClr val="hlink"/>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FF0000"/>
                          </a:solidFill>
                          <a:effectLst/>
                          <a:latin typeface="Arial" charset="0"/>
                        </a:rPr>
                        <a:t>Mem[8]</a:t>
                      </a:r>
                      <a:endParaRPr kumimoji="0" lang="en-AU" sz="1400" b="1" i="0" u="none" strike="noStrike" cap="none" normalizeH="0" baseline="0" smtClean="0">
                        <a:ln>
                          <a:noFill/>
                        </a:ln>
                        <a:solidFill>
                          <a:srgbClr val="FF0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Mem[6]</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030617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9405682D-8B61-49B2-AC17-8B6F6AEB6195}" type="slidenum">
              <a:rPr lang="en-AU" smtClean="0"/>
              <a:pPr/>
              <a:t>47</a:t>
            </a:fld>
            <a:endParaRPr lang="en-AU" smtClean="0"/>
          </a:p>
        </p:txBody>
      </p:sp>
      <p:sp>
        <p:nvSpPr>
          <p:cNvPr id="53251" name="Rectangle 118"/>
          <p:cNvSpPr>
            <a:spLocks noGrp="1" noChangeArrowheads="1"/>
          </p:cNvSpPr>
          <p:nvPr>
            <p:ph type="title"/>
          </p:nvPr>
        </p:nvSpPr>
        <p:spPr/>
        <p:txBody>
          <a:bodyPr/>
          <a:lstStyle/>
          <a:p>
            <a:pPr eaLnBrk="1" hangingPunct="1"/>
            <a:r>
              <a:rPr lang="en-US" smtClean="0"/>
              <a:t>Associativity Example</a:t>
            </a:r>
            <a:endParaRPr lang="en-AU" smtClean="0"/>
          </a:p>
        </p:txBody>
      </p:sp>
      <p:sp>
        <p:nvSpPr>
          <p:cNvPr id="53252" name="Rectangle 119"/>
          <p:cNvSpPr>
            <a:spLocks noGrp="1" noChangeArrowheads="1"/>
          </p:cNvSpPr>
          <p:nvPr>
            <p:ph type="body" idx="1"/>
          </p:nvPr>
        </p:nvSpPr>
        <p:spPr>
          <a:xfrm>
            <a:off x="912047" y="1125539"/>
            <a:ext cx="11024962" cy="719137"/>
          </a:xfrm>
        </p:spPr>
        <p:txBody>
          <a:bodyPr/>
          <a:lstStyle/>
          <a:p>
            <a:pPr eaLnBrk="1" hangingPunct="1"/>
            <a:r>
              <a:rPr lang="en-US" smtClean="0"/>
              <a:t>2-way set associative</a:t>
            </a:r>
          </a:p>
        </p:txBody>
      </p:sp>
      <p:graphicFrame>
        <p:nvGraphicFramePr>
          <p:cNvPr id="306180" name="Group 4"/>
          <p:cNvGraphicFramePr>
            <a:graphicFrameLocks noGrp="1"/>
          </p:cNvGraphicFramePr>
          <p:nvPr/>
        </p:nvGraphicFramePr>
        <p:xfrm>
          <a:off x="1678080" y="1844675"/>
          <a:ext cx="9310910" cy="1655766"/>
        </p:xfrm>
        <a:graphic>
          <a:graphicData uri="http://schemas.openxmlformats.org/drawingml/2006/table">
            <a:tbl>
              <a:tblPr/>
              <a:tblGrid>
                <a:gridCol w="1328921"/>
                <a:gridCol w="1333153"/>
                <a:gridCol w="1328921"/>
                <a:gridCol w="1328921"/>
                <a:gridCol w="1331036"/>
                <a:gridCol w="1331037"/>
                <a:gridCol w="1328921"/>
              </a:tblGrid>
              <a:tr h="236538">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Block address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Cache index</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Hit/miss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Cache content after access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236538">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Set 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Set 1</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hlink"/>
                          </a:solidFill>
                          <a:effectLst/>
                          <a:latin typeface="Arial" charset="0"/>
                        </a:rPr>
                        <a:t>Mem[0]</a:t>
                      </a:r>
                      <a:endParaRPr kumimoji="0" lang="en-AU" sz="1400" b="1" i="0" u="none" strike="noStrike" cap="none" normalizeH="0" baseline="0" smtClean="0">
                        <a:ln>
                          <a:noFill/>
                        </a:ln>
                        <a:solidFill>
                          <a:schemeClr val="hlink"/>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hlink"/>
                          </a:solidFill>
                          <a:effectLst/>
                          <a:latin typeface="Arial" charset="0"/>
                        </a:rPr>
                        <a:t>Mem[8]</a:t>
                      </a:r>
                      <a:endParaRPr kumimoji="0" lang="en-AU" sz="1400" b="1" i="0" u="none" strike="noStrike" cap="none" normalizeH="0" baseline="0" smtClean="0">
                        <a:ln>
                          <a:noFill/>
                        </a:ln>
                        <a:solidFill>
                          <a:schemeClr val="hlink"/>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hit</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008000"/>
                          </a:solidFill>
                          <a:effectLst/>
                          <a:latin typeface="Arial" charset="0"/>
                        </a:rPr>
                        <a:t>Mem[0]</a:t>
                      </a:r>
                      <a:endParaRPr kumimoji="0" lang="en-AU" sz="1400" b="1" i="0" u="none" strike="noStrike" cap="none" normalizeH="0" baseline="0" smtClean="0">
                        <a:ln>
                          <a:noFill/>
                        </a:ln>
                        <a:solidFill>
                          <a:srgbClr val="008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6</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FF0000"/>
                          </a:solidFill>
                          <a:effectLst/>
                          <a:latin typeface="Arial" charset="0"/>
                        </a:rPr>
                        <a:t>Mem[6]</a:t>
                      </a:r>
                      <a:endParaRPr kumimoji="0" lang="en-AU" sz="1400" b="1" i="0" u="none" strike="noStrike" cap="none" normalizeH="0" baseline="0" smtClean="0">
                        <a:ln>
                          <a:noFill/>
                        </a:ln>
                        <a:solidFill>
                          <a:srgbClr val="FF0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FF0000"/>
                          </a:solidFill>
                          <a:effectLst/>
                          <a:latin typeface="Arial" charset="0"/>
                        </a:rPr>
                        <a:t>Mem[8]</a:t>
                      </a:r>
                      <a:endParaRPr kumimoji="0" lang="en-AU" sz="1400" b="1" i="0" u="none" strike="noStrike" cap="none" normalizeH="0" baseline="0" smtClean="0">
                        <a:ln>
                          <a:noFill/>
                        </a:ln>
                        <a:solidFill>
                          <a:srgbClr val="FF0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Mem[6]</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311" name="Rectangle 62"/>
          <p:cNvSpPr>
            <a:spLocks noChangeArrowheads="1"/>
          </p:cNvSpPr>
          <p:nvPr/>
        </p:nvSpPr>
        <p:spPr bwMode="auto">
          <a:xfrm>
            <a:off x="912047" y="3860800"/>
            <a:ext cx="10360501"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itchFamily="2" charset="2"/>
              <a:buChar char="n"/>
            </a:pPr>
            <a:r>
              <a:rPr lang="en-US" sz="3200"/>
              <a:t>Fully associative</a:t>
            </a:r>
          </a:p>
        </p:txBody>
      </p:sp>
      <p:graphicFrame>
        <p:nvGraphicFramePr>
          <p:cNvPr id="306239" name="Group 63"/>
          <p:cNvGraphicFramePr>
            <a:graphicFrameLocks noGrp="1"/>
          </p:cNvGraphicFramePr>
          <p:nvPr/>
        </p:nvGraphicFramePr>
        <p:xfrm>
          <a:off x="1678080" y="4508500"/>
          <a:ext cx="9310910" cy="1609724"/>
        </p:xfrm>
        <a:graphic>
          <a:graphicData uri="http://schemas.openxmlformats.org/drawingml/2006/table">
            <a:tbl>
              <a:tblPr/>
              <a:tblGrid>
                <a:gridCol w="1328921"/>
                <a:gridCol w="1333153"/>
                <a:gridCol w="1328921"/>
                <a:gridCol w="1328921"/>
                <a:gridCol w="1331036"/>
                <a:gridCol w="1331037"/>
                <a:gridCol w="1328921"/>
              </a:tblGrid>
              <a:tr h="42680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Block address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Hit/miss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Cache content after access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accent1"/>
                          </a:solidFill>
                          <a:effectLst/>
                          <a:latin typeface="Arial" charset="0"/>
                        </a:rPr>
                        <a:t>Mem[0]</a:t>
                      </a:r>
                      <a:endParaRPr kumimoji="0" lang="en-AU" sz="1400" b="1" i="0" u="none" strike="noStrike" cap="none" normalizeH="0" baseline="0" smtClean="0">
                        <a:ln>
                          <a:noFill/>
                        </a:ln>
                        <a:solidFill>
                          <a:schemeClr val="accent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accent1"/>
                          </a:solidFill>
                          <a:effectLst/>
                          <a:latin typeface="Arial" charset="0"/>
                        </a:rPr>
                        <a:t>Mem[8]</a:t>
                      </a:r>
                      <a:endParaRPr kumimoji="0" lang="en-AU" sz="1400" b="1" i="0" u="none" strike="noStrike" cap="none" normalizeH="0" baseline="0" smtClean="0">
                        <a:ln>
                          <a:noFill/>
                        </a:ln>
                        <a:solidFill>
                          <a:schemeClr val="accent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hit</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008000"/>
                          </a:solidFill>
                          <a:effectLst/>
                          <a:latin typeface="Arial" charset="0"/>
                        </a:rPr>
                        <a:t>Mem[0]</a:t>
                      </a:r>
                      <a:endParaRPr kumimoji="0" lang="en-AU" sz="1400" b="1" i="0" u="none" strike="noStrike" cap="none" normalizeH="0" baseline="0" smtClean="0">
                        <a:ln>
                          <a:noFill/>
                        </a:ln>
                        <a:solidFill>
                          <a:srgbClr val="008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6</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miss</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Mem[8]</a:t>
                      </a:r>
                      <a:endParaRPr kumimoji="0" lang="en-AU" sz="1400" b="1" i="0" u="none" strike="noStrike" cap="none" normalizeH="0" baseline="0" smtClean="0">
                        <a:ln>
                          <a:noFill/>
                        </a:ln>
                        <a:solidFill>
                          <a:schemeClr val="hlink"/>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accent1"/>
                          </a:solidFill>
                          <a:effectLst/>
                          <a:latin typeface="Arial" charset="0"/>
                        </a:rPr>
                        <a:t>Mem[6]</a:t>
                      </a:r>
                      <a:endParaRPr kumimoji="0" lang="en-AU" sz="1400" b="1" i="0" u="none" strike="noStrike" cap="none" normalizeH="0" baseline="0" smtClean="0">
                        <a:ln>
                          <a:noFill/>
                        </a:ln>
                        <a:solidFill>
                          <a:schemeClr val="accent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8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8</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hit</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Mem[0]</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rgbClr val="008000"/>
                          </a:solidFill>
                          <a:effectLst/>
                          <a:latin typeface="Arial" charset="0"/>
                        </a:rPr>
                        <a:t>Mem[8]</a:t>
                      </a:r>
                      <a:endParaRPr kumimoji="0" lang="en-AU" sz="1400" b="1" i="0" u="none" strike="noStrike" cap="none" normalizeH="0" baseline="0" smtClean="0">
                        <a:ln>
                          <a:noFill/>
                        </a:ln>
                        <a:solidFill>
                          <a:srgbClr val="008000"/>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Arial" charset="0"/>
                        </a:rPr>
                        <a:t>Mem[6]</a:t>
                      </a:r>
                      <a:endParaRPr kumimoji="0" lang="en-AU"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Arial" charset="0"/>
                      </a:endParaRPr>
                    </a:p>
                  </a:txBody>
                  <a:tcPr marL="119969" marR="119969"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904316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A4E592F6-AFEE-47AA-8D46-903B2652A72C}" type="slidenum">
              <a:rPr lang="en-AU" smtClean="0"/>
              <a:pPr/>
              <a:t>48</a:t>
            </a:fld>
            <a:endParaRPr lang="en-AU" smtClean="0"/>
          </a:p>
        </p:txBody>
      </p:sp>
      <p:sp>
        <p:nvSpPr>
          <p:cNvPr id="54275" name="Rectangle 4"/>
          <p:cNvSpPr>
            <a:spLocks noGrp="1" noChangeArrowheads="1"/>
          </p:cNvSpPr>
          <p:nvPr>
            <p:ph type="title"/>
          </p:nvPr>
        </p:nvSpPr>
        <p:spPr/>
        <p:txBody>
          <a:bodyPr/>
          <a:lstStyle/>
          <a:p>
            <a:pPr eaLnBrk="1" hangingPunct="1"/>
            <a:r>
              <a:rPr lang="en-US" smtClean="0"/>
              <a:t>How Much Associativity</a:t>
            </a:r>
            <a:endParaRPr lang="en-AU" smtClean="0"/>
          </a:p>
        </p:txBody>
      </p:sp>
      <p:sp>
        <p:nvSpPr>
          <p:cNvPr id="54276" name="Rectangle 5"/>
          <p:cNvSpPr>
            <a:spLocks noGrp="1" noChangeArrowheads="1"/>
          </p:cNvSpPr>
          <p:nvPr>
            <p:ph type="body" idx="1"/>
          </p:nvPr>
        </p:nvSpPr>
        <p:spPr/>
        <p:txBody>
          <a:bodyPr/>
          <a:lstStyle/>
          <a:p>
            <a:pPr eaLnBrk="1" hangingPunct="1"/>
            <a:r>
              <a:rPr lang="en-US" smtClean="0"/>
              <a:t>Increased associativity decreases miss rate</a:t>
            </a:r>
          </a:p>
          <a:p>
            <a:pPr lvl="1" eaLnBrk="1" hangingPunct="1"/>
            <a:r>
              <a:rPr lang="en-US" smtClean="0"/>
              <a:t>But with diminishing returns</a:t>
            </a:r>
          </a:p>
          <a:p>
            <a:pPr eaLnBrk="1" hangingPunct="1"/>
            <a:r>
              <a:rPr lang="en-US" smtClean="0"/>
              <a:t>Simulation of a system with 64KB</a:t>
            </a:r>
            <a:br>
              <a:rPr lang="en-US" smtClean="0"/>
            </a:br>
            <a:r>
              <a:rPr lang="en-US" smtClean="0"/>
              <a:t>D-cache, 16-word blocks, SPEC2000</a:t>
            </a:r>
          </a:p>
          <a:p>
            <a:pPr lvl="1" eaLnBrk="1" hangingPunct="1"/>
            <a:r>
              <a:rPr lang="en-US" smtClean="0"/>
              <a:t>1-way: 10.3%</a:t>
            </a:r>
          </a:p>
          <a:p>
            <a:pPr lvl="1" eaLnBrk="1" hangingPunct="1"/>
            <a:r>
              <a:rPr lang="en-US" smtClean="0"/>
              <a:t>2-way: 8.6%</a:t>
            </a:r>
          </a:p>
          <a:p>
            <a:pPr lvl="1" eaLnBrk="1" hangingPunct="1"/>
            <a:r>
              <a:rPr lang="en-US" smtClean="0"/>
              <a:t>4-way: 8.3%</a:t>
            </a:r>
          </a:p>
          <a:p>
            <a:pPr lvl="1" eaLnBrk="1" hangingPunct="1"/>
            <a:r>
              <a:rPr lang="en-US" smtClean="0"/>
              <a:t>8-way: 8.1%</a:t>
            </a:r>
            <a:endParaRPr lang="en-AU" smtClean="0"/>
          </a:p>
        </p:txBody>
      </p:sp>
    </p:spTree>
    <p:extLst>
      <p:ext uri="{BB962C8B-B14F-4D97-AF65-F5344CB8AC3E}">
        <p14:creationId xmlns:p14="http://schemas.microsoft.com/office/powerpoint/2010/main" val="17641010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72E69ED1-B860-4DDF-A25D-0F5B905A2171}" type="slidenum">
              <a:rPr lang="en-AU" smtClean="0"/>
              <a:pPr/>
              <a:t>49</a:t>
            </a:fld>
            <a:endParaRPr lang="en-AU" smtClean="0"/>
          </a:p>
        </p:txBody>
      </p:sp>
      <p:sp>
        <p:nvSpPr>
          <p:cNvPr id="55299" name="Rectangle 2"/>
          <p:cNvSpPr>
            <a:spLocks noGrp="1" noChangeArrowheads="1"/>
          </p:cNvSpPr>
          <p:nvPr>
            <p:ph type="title"/>
          </p:nvPr>
        </p:nvSpPr>
        <p:spPr/>
        <p:txBody>
          <a:bodyPr/>
          <a:lstStyle/>
          <a:p>
            <a:pPr eaLnBrk="1" hangingPunct="1"/>
            <a:r>
              <a:rPr lang="en-US" sz="3600" smtClean="0"/>
              <a:t>Set Associative Cache Organization</a:t>
            </a:r>
            <a:endParaRPr lang="en-AU" sz="3600" smtClean="0"/>
          </a:p>
        </p:txBody>
      </p:sp>
      <p:pic>
        <p:nvPicPr>
          <p:cNvPr id="55300" name="Picture 4" descr="f05-1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422" y="1196975"/>
            <a:ext cx="8079329"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154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2408FDBC-10A5-48F1-B168-D93318247CCE}" type="slidenum">
              <a:rPr lang="en-AU" smtClean="0"/>
              <a:pPr/>
              <a:t>5</a:t>
            </a:fld>
            <a:endParaRPr lang="en-AU" smtClean="0"/>
          </a:p>
        </p:txBody>
      </p:sp>
      <p:sp>
        <p:nvSpPr>
          <p:cNvPr id="8195" name="Rectangle 4"/>
          <p:cNvSpPr>
            <a:spLocks noGrp="1" noChangeArrowheads="1"/>
          </p:cNvSpPr>
          <p:nvPr>
            <p:ph type="title"/>
          </p:nvPr>
        </p:nvSpPr>
        <p:spPr/>
        <p:txBody>
          <a:bodyPr/>
          <a:lstStyle/>
          <a:p>
            <a:pPr eaLnBrk="1" hangingPunct="1"/>
            <a:r>
              <a:rPr lang="en-US" smtClean="0"/>
              <a:t>Taking Advantage of Locality</a:t>
            </a:r>
            <a:endParaRPr lang="en-AU" smtClean="0"/>
          </a:p>
        </p:txBody>
      </p:sp>
      <p:sp>
        <p:nvSpPr>
          <p:cNvPr id="8196" name="Rectangle 5"/>
          <p:cNvSpPr>
            <a:spLocks noGrp="1" noChangeArrowheads="1"/>
          </p:cNvSpPr>
          <p:nvPr>
            <p:ph type="body" idx="1"/>
          </p:nvPr>
        </p:nvSpPr>
        <p:spPr/>
        <p:txBody>
          <a:bodyPr/>
          <a:lstStyle/>
          <a:p>
            <a:pPr eaLnBrk="1" hangingPunct="1"/>
            <a:r>
              <a:rPr lang="en-US" smtClean="0"/>
              <a:t>Memory hierarchy</a:t>
            </a:r>
          </a:p>
          <a:p>
            <a:pPr eaLnBrk="1" hangingPunct="1"/>
            <a:r>
              <a:rPr lang="en-US" smtClean="0"/>
              <a:t>Store everything on disk</a:t>
            </a:r>
          </a:p>
          <a:p>
            <a:pPr eaLnBrk="1" hangingPunct="1"/>
            <a:r>
              <a:rPr lang="en-US" smtClean="0"/>
              <a:t>Copy recently accessed (and nearby) items from disk to smaller DRAM memory</a:t>
            </a:r>
          </a:p>
          <a:p>
            <a:pPr lvl="1" eaLnBrk="1" hangingPunct="1"/>
            <a:r>
              <a:rPr lang="en-US" smtClean="0"/>
              <a:t>Main memory</a:t>
            </a:r>
          </a:p>
          <a:p>
            <a:pPr eaLnBrk="1" hangingPunct="1"/>
            <a:r>
              <a:rPr lang="en-US" smtClean="0"/>
              <a:t>Copy more recently accessed (and nearby) items from DRAM to smaller SRAM memory</a:t>
            </a:r>
          </a:p>
          <a:p>
            <a:pPr lvl="1" eaLnBrk="1" hangingPunct="1"/>
            <a:r>
              <a:rPr lang="en-US" smtClean="0"/>
              <a:t>Cache memory attached to CPU</a:t>
            </a:r>
          </a:p>
        </p:txBody>
      </p:sp>
    </p:spTree>
    <p:extLst>
      <p:ext uri="{BB962C8B-B14F-4D97-AF65-F5344CB8AC3E}">
        <p14:creationId xmlns:p14="http://schemas.microsoft.com/office/powerpoint/2010/main" val="3200899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C62D21AB-5687-485B-BB0C-2B636E48A5F3}" type="slidenum">
              <a:rPr lang="en-AU" smtClean="0"/>
              <a:pPr/>
              <a:t>50</a:t>
            </a:fld>
            <a:endParaRPr lang="en-AU" smtClean="0"/>
          </a:p>
        </p:txBody>
      </p:sp>
      <p:sp>
        <p:nvSpPr>
          <p:cNvPr id="56323" name="Rectangle 4"/>
          <p:cNvSpPr>
            <a:spLocks noGrp="1" noChangeArrowheads="1"/>
          </p:cNvSpPr>
          <p:nvPr>
            <p:ph type="title"/>
          </p:nvPr>
        </p:nvSpPr>
        <p:spPr/>
        <p:txBody>
          <a:bodyPr/>
          <a:lstStyle/>
          <a:p>
            <a:pPr eaLnBrk="1" hangingPunct="1"/>
            <a:r>
              <a:rPr lang="en-US" smtClean="0"/>
              <a:t>Replacement Policy</a:t>
            </a:r>
            <a:endParaRPr lang="en-AU" smtClean="0"/>
          </a:p>
        </p:txBody>
      </p:sp>
      <p:sp>
        <p:nvSpPr>
          <p:cNvPr id="56324" name="Rectangle 5"/>
          <p:cNvSpPr>
            <a:spLocks noGrp="1" noChangeArrowheads="1"/>
          </p:cNvSpPr>
          <p:nvPr>
            <p:ph type="body" idx="1"/>
          </p:nvPr>
        </p:nvSpPr>
        <p:spPr/>
        <p:txBody>
          <a:bodyPr/>
          <a:lstStyle/>
          <a:p>
            <a:pPr eaLnBrk="1" hangingPunct="1">
              <a:lnSpc>
                <a:spcPct val="80000"/>
              </a:lnSpc>
            </a:pPr>
            <a:r>
              <a:rPr lang="en-US" smtClean="0"/>
              <a:t>Direct mapped: no choice</a:t>
            </a:r>
          </a:p>
          <a:p>
            <a:pPr eaLnBrk="1" hangingPunct="1">
              <a:lnSpc>
                <a:spcPct val="80000"/>
              </a:lnSpc>
            </a:pPr>
            <a:r>
              <a:rPr lang="en-US" smtClean="0"/>
              <a:t>Set associative</a:t>
            </a:r>
          </a:p>
          <a:p>
            <a:pPr lvl="1" eaLnBrk="1" hangingPunct="1">
              <a:lnSpc>
                <a:spcPct val="80000"/>
              </a:lnSpc>
            </a:pPr>
            <a:r>
              <a:rPr lang="en-US" smtClean="0"/>
              <a:t>Prefer non-valid entry, if there is one</a:t>
            </a:r>
          </a:p>
          <a:p>
            <a:pPr lvl="1" eaLnBrk="1" hangingPunct="1">
              <a:lnSpc>
                <a:spcPct val="80000"/>
              </a:lnSpc>
            </a:pPr>
            <a:r>
              <a:rPr lang="en-US" smtClean="0"/>
              <a:t>Otherwise, choose among entries in the set</a:t>
            </a:r>
          </a:p>
          <a:p>
            <a:pPr eaLnBrk="1" hangingPunct="1">
              <a:lnSpc>
                <a:spcPct val="80000"/>
              </a:lnSpc>
            </a:pPr>
            <a:r>
              <a:rPr lang="en-US" smtClean="0"/>
              <a:t>Least-recently used (LRU)</a:t>
            </a:r>
          </a:p>
          <a:p>
            <a:pPr lvl="1" eaLnBrk="1" hangingPunct="1">
              <a:lnSpc>
                <a:spcPct val="80000"/>
              </a:lnSpc>
            </a:pPr>
            <a:r>
              <a:rPr lang="en-US" smtClean="0"/>
              <a:t>Choose the one unused for the longest time</a:t>
            </a:r>
          </a:p>
          <a:p>
            <a:pPr lvl="2" eaLnBrk="1" hangingPunct="1">
              <a:lnSpc>
                <a:spcPct val="80000"/>
              </a:lnSpc>
            </a:pPr>
            <a:r>
              <a:rPr lang="en-US" smtClean="0"/>
              <a:t>Simple for 2-way, manageable for 4-way, too hard beyond that</a:t>
            </a:r>
          </a:p>
          <a:p>
            <a:pPr eaLnBrk="1" hangingPunct="1">
              <a:lnSpc>
                <a:spcPct val="80000"/>
              </a:lnSpc>
            </a:pPr>
            <a:r>
              <a:rPr lang="en-US" smtClean="0"/>
              <a:t>Random</a:t>
            </a:r>
          </a:p>
          <a:p>
            <a:pPr lvl="1" eaLnBrk="1" hangingPunct="1">
              <a:lnSpc>
                <a:spcPct val="80000"/>
              </a:lnSpc>
            </a:pPr>
            <a:r>
              <a:rPr lang="en-US" smtClean="0"/>
              <a:t>Gives approximately the same performance as LRU for high associativity</a:t>
            </a:r>
            <a:endParaRPr lang="en-AU" smtClean="0"/>
          </a:p>
        </p:txBody>
      </p:sp>
    </p:spTree>
    <p:extLst>
      <p:ext uri="{BB962C8B-B14F-4D97-AF65-F5344CB8AC3E}">
        <p14:creationId xmlns:p14="http://schemas.microsoft.com/office/powerpoint/2010/main" val="7508279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Example </a:t>
            </a:r>
          </a:p>
        </p:txBody>
      </p:sp>
      <p:sp>
        <p:nvSpPr>
          <p:cNvPr id="57347" name="Content Placeholder 2"/>
          <p:cNvSpPr>
            <a:spLocks noGrp="1"/>
          </p:cNvSpPr>
          <p:nvPr>
            <p:ph idx="1"/>
          </p:nvPr>
        </p:nvSpPr>
        <p:spPr/>
        <p:txBody>
          <a:bodyPr/>
          <a:lstStyle/>
          <a:p>
            <a:endParaRPr lang="en-US" smtClean="0"/>
          </a:p>
        </p:txBody>
      </p:sp>
      <p:sp>
        <p:nvSpPr>
          <p:cNvPr id="5734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E6F20F8E-0C25-4AE5-B57D-B1736A41C1D4}" type="slidenum">
              <a:rPr lang="en-AU" smtClean="0"/>
              <a:pPr/>
              <a:t>51</a:t>
            </a:fld>
            <a:endParaRPr lang="en-AU" smtClean="0"/>
          </a:p>
        </p:txBody>
      </p:sp>
      <p:pic>
        <p:nvPicPr>
          <p:cNvPr id="573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09" y="-3401"/>
            <a:ext cx="11846014"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34" y="2743200"/>
            <a:ext cx="11947588"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19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0A62D647-6384-494A-86DB-073C590BC6C4}" type="slidenum">
              <a:rPr lang="en-AU" smtClean="0"/>
              <a:pPr/>
              <a:t>52</a:t>
            </a:fld>
            <a:endParaRPr lang="en-AU" smtClean="0"/>
          </a:p>
        </p:txBody>
      </p:sp>
      <p:sp>
        <p:nvSpPr>
          <p:cNvPr id="58371" name="Rectangle 4"/>
          <p:cNvSpPr>
            <a:spLocks noGrp="1" noChangeArrowheads="1"/>
          </p:cNvSpPr>
          <p:nvPr>
            <p:ph type="title"/>
          </p:nvPr>
        </p:nvSpPr>
        <p:spPr/>
        <p:txBody>
          <a:bodyPr/>
          <a:lstStyle/>
          <a:p>
            <a:pPr eaLnBrk="1" hangingPunct="1"/>
            <a:r>
              <a:rPr lang="en-US" smtClean="0"/>
              <a:t>Multilevel Caches</a:t>
            </a:r>
            <a:endParaRPr lang="en-AU" smtClean="0"/>
          </a:p>
        </p:txBody>
      </p:sp>
      <p:sp>
        <p:nvSpPr>
          <p:cNvPr id="58372" name="Rectangle 5"/>
          <p:cNvSpPr>
            <a:spLocks noGrp="1" noChangeArrowheads="1"/>
          </p:cNvSpPr>
          <p:nvPr>
            <p:ph type="body" idx="1"/>
          </p:nvPr>
        </p:nvSpPr>
        <p:spPr/>
        <p:txBody>
          <a:bodyPr/>
          <a:lstStyle/>
          <a:p>
            <a:pPr eaLnBrk="1" hangingPunct="1"/>
            <a:r>
              <a:rPr lang="en-US" smtClean="0"/>
              <a:t>Primary cache attached to CPU</a:t>
            </a:r>
          </a:p>
          <a:p>
            <a:pPr lvl="1" eaLnBrk="1" hangingPunct="1"/>
            <a:r>
              <a:rPr lang="en-US" smtClean="0"/>
              <a:t>Small, but fast</a:t>
            </a:r>
          </a:p>
          <a:p>
            <a:pPr eaLnBrk="1" hangingPunct="1"/>
            <a:r>
              <a:rPr lang="en-US" smtClean="0"/>
              <a:t>Level-2 cache services misses from primary cache</a:t>
            </a:r>
          </a:p>
          <a:p>
            <a:pPr lvl="1" eaLnBrk="1" hangingPunct="1"/>
            <a:r>
              <a:rPr lang="en-US" smtClean="0"/>
              <a:t>Larger, slower, but still faster than main memory</a:t>
            </a:r>
          </a:p>
          <a:p>
            <a:pPr eaLnBrk="1" hangingPunct="1"/>
            <a:r>
              <a:rPr lang="en-US" smtClean="0"/>
              <a:t>Main memory services L-2 cache misses</a:t>
            </a:r>
          </a:p>
          <a:p>
            <a:pPr eaLnBrk="1" hangingPunct="1"/>
            <a:r>
              <a:rPr lang="en-US" smtClean="0"/>
              <a:t>Some high-end systems include L-3 cache</a:t>
            </a:r>
            <a:endParaRPr lang="en-AU" smtClean="0"/>
          </a:p>
        </p:txBody>
      </p:sp>
    </p:spTree>
    <p:extLst>
      <p:ext uri="{BB962C8B-B14F-4D97-AF65-F5344CB8AC3E}">
        <p14:creationId xmlns:p14="http://schemas.microsoft.com/office/powerpoint/2010/main" val="20592699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1DB8CC37-4BD0-4DB7-8752-150A51967C9A}" type="slidenum">
              <a:rPr lang="en-AU" smtClean="0"/>
              <a:pPr/>
              <a:t>53</a:t>
            </a:fld>
            <a:endParaRPr lang="en-AU" smtClean="0"/>
          </a:p>
        </p:txBody>
      </p:sp>
      <p:sp>
        <p:nvSpPr>
          <p:cNvPr id="59395" name="Rectangle 4"/>
          <p:cNvSpPr>
            <a:spLocks noGrp="1" noChangeArrowheads="1"/>
          </p:cNvSpPr>
          <p:nvPr>
            <p:ph type="title"/>
          </p:nvPr>
        </p:nvSpPr>
        <p:spPr/>
        <p:txBody>
          <a:bodyPr/>
          <a:lstStyle/>
          <a:p>
            <a:pPr eaLnBrk="1" hangingPunct="1"/>
            <a:r>
              <a:rPr lang="en-US" smtClean="0"/>
              <a:t>Multilevel Cache Example</a:t>
            </a:r>
            <a:endParaRPr lang="en-AU" smtClean="0"/>
          </a:p>
        </p:txBody>
      </p:sp>
      <p:sp>
        <p:nvSpPr>
          <p:cNvPr id="59396" name="Rectangle 5"/>
          <p:cNvSpPr>
            <a:spLocks noGrp="1" noChangeArrowheads="1"/>
          </p:cNvSpPr>
          <p:nvPr>
            <p:ph type="body" idx="1"/>
          </p:nvPr>
        </p:nvSpPr>
        <p:spPr/>
        <p:txBody>
          <a:bodyPr/>
          <a:lstStyle/>
          <a:p>
            <a:pPr eaLnBrk="1" hangingPunct="1"/>
            <a:r>
              <a:rPr lang="en-US" smtClean="0"/>
              <a:t>Given</a:t>
            </a:r>
          </a:p>
          <a:p>
            <a:pPr lvl="1" eaLnBrk="1" hangingPunct="1"/>
            <a:r>
              <a:rPr lang="en-US" smtClean="0"/>
              <a:t>CPU base CPI = 1, clock rate = 4GHz</a:t>
            </a:r>
          </a:p>
          <a:p>
            <a:pPr lvl="1" eaLnBrk="1" hangingPunct="1"/>
            <a:r>
              <a:rPr lang="en-US" smtClean="0"/>
              <a:t>Miss rate/instruction = 2%</a:t>
            </a:r>
          </a:p>
          <a:p>
            <a:pPr lvl="1" eaLnBrk="1" hangingPunct="1"/>
            <a:r>
              <a:rPr lang="en-US" smtClean="0"/>
              <a:t>Main memory access time = 100ns</a:t>
            </a:r>
          </a:p>
          <a:p>
            <a:pPr eaLnBrk="1" hangingPunct="1"/>
            <a:r>
              <a:rPr lang="en-US" smtClean="0"/>
              <a:t>With just primary cache</a:t>
            </a:r>
          </a:p>
          <a:p>
            <a:pPr lvl="1" eaLnBrk="1" hangingPunct="1"/>
            <a:r>
              <a:rPr lang="en-US" smtClean="0"/>
              <a:t>Miss penalty = 100ns/0.25ns = 400 cycles</a:t>
            </a:r>
          </a:p>
          <a:p>
            <a:pPr lvl="1" eaLnBrk="1" hangingPunct="1"/>
            <a:r>
              <a:rPr lang="en-US" smtClean="0"/>
              <a:t>Effective CPI = 1 + 0.02 × 400 = 9</a:t>
            </a:r>
          </a:p>
        </p:txBody>
      </p:sp>
    </p:spTree>
    <p:extLst>
      <p:ext uri="{BB962C8B-B14F-4D97-AF65-F5344CB8AC3E}">
        <p14:creationId xmlns:p14="http://schemas.microsoft.com/office/powerpoint/2010/main" val="19244069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814F9922-551B-43C7-BF93-BAEF2114F450}" type="slidenum">
              <a:rPr lang="en-AU" smtClean="0"/>
              <a:pPr/>
              <a:t>54</a:t>
            </a:fld>
            <a:endParaRPr lang="en-AU" smtClean="0"/>
          </a:p>
        </p:txBody>
      </p:sp>
      <p:sp>
        <p:nvSpPr>
          <p:cNvPr id="60419" name="Rectangle 4"/>
          <p:cNvSpPr>
            <a:spLocks noGrp="1" noChangeArrowheads="1"/>
          </p:cNvSpPr>
          <p:nvPr>
            <p:ph type="title"/>
          </p:nvPr>
        </p:nvSpPr>
        <p:spPr/>
        <p:txBody>
          <a:bodyPr/>
          <a:lstStyle/>
          <a:p>
            <a:pPr eaLnBrk="1" hangingPunct="1"/>
            <a:r>
              <a:rPr lang="en-US" smtClean="0"/>
              <a:t>Example (cont.)</a:t>
            </a:r>
            <a:endParaRPr lang="en-AU" smtClean="0"/>
          </a:p>
        </p:txBody>
      </p:sp>
      <p:sp>
        <p:nvSpPr>
          <p:cNvPr id="60420" name="Rectangle 5"/>
          <p:cNvSpPr>
            <a:spLocks noGrp="1" noChangeArrowheads="1"/>
          </p:cNvSpPr>
          <p:nvPr>
            <p:ph type="body" idx="1"/>
          </p:nvPr>
        </p:nvSpPr>
        <p:spPr/>
        <p:txBody>
          <a:bodyPr>
            <a:normAutofit fontScale="92500" lnSpcReduction="10000"/>
          </a:bodyPr>
          <a:lstStyle/>
          <a:p>
            <a:pPr eaLnBrk="1" hangingPunct="1"/>
            <a:r>
              <a:rPr lang="en-US" smtClean="0"/>
              <a:t>Now add L-2 cache</a:t>
            </a:r>
          </a:p>
          <a:p>
            <a:pPr lvl="1" eaLnBrk="1" hangingPunct="1"/>
            <a:r>
              <a:rPr lang="en-US" smtClean="0"/>
              <a:t>Access time = 5ns</a:t>
            </a:r>
          </a:p>
          <a:p>
            <a:pPr lvl="1" eaLnBrk="1" hangingPunct="1"/>
            <a:r>
              <a:rPr lang="en-US" smtClean="0"/>
              <a:t>Global miss rate to main memory = 0.5%</a:t>
            </a:r>
          </a:p>
          <a:p>
            <a:pPr eaLnBrk="1" hangingPunct="1"/>
            <a:r>
              <a:rPr lang="en-US" smtClean="0"/>
              <a:t>Primary miss with L-2 hit</a:t>
            </a:r>
          </a:p>
          <a:p>
            <a:pPr lvl="1" eaLnBrk="1" hangingPunct="1"/>
            <a:r>
              <a:rPr lang="en-US" smtClean="0"/>
              <a:t>Penalty = 5ns/0.25ns = 20 cycles</a:t>
            </a:r>
          </a:p>
          <a:p>
            <a:pPr eaLnBrk="1" hangingPunct="1"/>
            <a:r>
              <a:rPr lang="en-US" smtClean="0"/>
              <a:t>Primary miss with L-2 miss</a:t>
            </a:r>
          </a:p>
          <a:p>
            <a:pPr lvl="1" eaLnBrk="1" hangingPunct="1"/>
            <a:r>
              <a:rPr lang="en-US" smtClean="0"/>
              <a:t>Extra penalty = 500 cycles</a:t>
            </a:r>
          </a:p>
          <a:p>
            <a:pPr eaLnBrk="1" hangingPunct="1"/>
            <a:r>
              <a:rPr lang="en-US" smtClean="0"/>
              <a:t>CPI = 1 + 0.02 × 20 + 0.005 × 400 = 3.4</a:t>
            </a:r>
          </a:p>
          <a:p>
            <a:pPr eaLnBrk="1" hangingPunct="1"/>
            <a:r>
              <a:rPr lang="en-US" smtClean="0"/>
              <a:t>Performance ratio = 9/3.4 = 2.6</a:t>
            </a:r>
            <a:endParaRPr lang="en-AU" smtClean="0"/>
          </a:p>
        </p:txBody>
      </p:sp>
    </p:spTree>
    <p:extLst>
      <p:ext uri="{BB962C8B-B14F-4D97-AF65-F5344CB8AC3E}">
        <p14:creationId xmlns:p14="http://schemas.microsoft.com/office/powerpoint/2010/main" val="24382079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38DFA845-1B36-4913-A654-A86F5F67E85D}" type="slidenum">
              <a:rPr lang="en-AU" smtClean="0"/>
              <a:pPr/>
              <a:t>55</a:t>
            </a:fld>
            <a:endParaRPr lang="en-AU" smtClean="0"/>
          </a:p>
        </p:txBody>
      </p:sp>
      <p:sp>
        <p:nvSpPr>
          <p:cNvPr id="61443" name="Rectangle 6"/>
          <p:cNvSpPr>
            <a:spLocks noGrp="1" noChangeArrowheads="1"/>
          </p:cNvSpPr>
          <p:nvPr>
            <p:ph type="title"/>
          </p:nvPr>
        </p:nvSpPr>
        <p:spPr>
          <a:xfrm>
            <a:off x="912046" y="206376"/>
            <a:ext cx="11010148" cy="701675"/>
          </a:xfrm>
        </p:spPr>
        <p:txBody>
          <a:bodyPr/>
          <a:lstStyle/>
          <a:p>
            <a:pPr eaLnBrk="1" hangingPunct="1"/>
            <a:r>
              <a:rPr lang="en-US" sz="4000" smtClean="0"/>
              <a:t>Multilevel Cache Considerations</a:t>
            </a:r>
            <a:endParaRPr lang="en-AU" sz="4000" smtClean="0"/>
          </a:p>
        </p:txBody>
      </p:sp>
      <p:sp>
        <p:nvSpPr>
          <p:cNvPr id="61444" name="Rectangle 7"/>
          <p:cNvSpPr>
            <a:spLocks noGrp="1" noChangeArrowheads="1"/>
          </p:cNvSpPr>
          <p:nvPr>
            <p:ph type="body" idx="1"/>
          </p:nvPr>
        </p:nvSpPr>
        <p:spPr/>
        <p:txBody>
          <a:bodyPr/>
          <a:lstStyle/>
          <a:p>
            <a:pPr eaLnBrk="1" hangingPunct="1"/>
            <a:r>
              <a:rPr lang="en-US" smtClean="0"/>
              <a:t>Primary cache</a:t>
            </a:r>
          </a:p>
          <a:p>
            <a:pPr lvl="1" eaLnBrk="1" hangingPunct="1"/>
            <a:r>
              <a:rPr lang="en-US" smtClean="0"/>
              <a:t>Focus on minimal hit time (shorter clock cycle)</a:t>
            </a:r>
          </a:p>
          <a:p>
            <a:pPr eaLnBrk="1" hangingPunct="1"/>
            <a:r>
              <a:rPr lang="en-US" smtClean="0"/>
              <a:t>L-2 cache</a:t>
            </a:r>
          </a:p>
          <a:p>
            <a:pPr lvl="1" eaLnBrk="1" hangingPunct="1"/>
            <a:r>
              <a:rPr lang="en-US" smtClean="0"/>
              <a:t>Focus on low miss rate to avoid main memory access</a:t>
            </a:r>
          </a:p>
          <a:p>
            <a:pPr lvl="1" eaLnBrk="1" hangingPunct="1"/>
            <a:r>
              <a:rPr lang="en-US" smtClean="0"/>
              <a:t>Hit time has less overall impact</a:t>
            </a:r>
          </a:p>
          <a:p>
            <a:pPr eaLnBrk="1" hangingPunct="1"/>
            <a:r>
              <a:rPr lang="en-US" smtClean="0"/>
              <a:t>Results</a:t>
            </a:r>
          </a:p>
          <a:p>
            <a:pPr lvl="1" eaLnBrk="1" hangingPunct="1"/>
            <a:r>
              <a:rPr lang="en-US" smtClean="0"/>
              <a:t>L-1 cache usually smaller than a single cache</a:t>
            </a:r>
          </a:p>
          <a:p>
            <a:pPr lvl="1" eaLnBrk="1" hangingPunct="1"/>
            <a:r>
              <a:rPr lang="en-US" smtClean="0"/>
              <a:t>L-1 block size smaller than L-2 block size</a:t>
            </a:r>
            <a:endParaRPr lang="en-AU" smtClean="0"/>
          </a:p>
        </p:txBody>
      </p:sp>
    </p:spTree>
    <p:extLst>
      <p:ext uri="{BB962C8B-B14F-4D97-AF65-F5344CB8AC3E}">
        <p14:creationId xmlns:p14="http://schemas.microsoft.com/office/powerpoint/2010/main" val="16885830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459A695E-4799-4562-BB80-BFFD6722020E}" type="slidenum">
              <a:rPr lang="en-AU" smtClean="0"/>
              <a:pPr/>
              <a:t>56</a:t>
            </a:fld>
            <a:endParaRPr lang="en-AU" smtClean="0"/>
          </a:p>
        </p:txBody>
      </p:sp>
      <p:sp>
        <p:nvSpPr>
          <p:cNvPr id="62467" name="Rectangle 4"/>
          <p:cNvSpPr>
            <a:spLocks noGrp="1" noChangeArrowheads="1"/>
          </p:cNvSpPr>
          <p:nvPr>
            <p:ph type="title"/>
          </p:nvPr>
        </p:nvSpPr>
        <p:spPr>
          <a:xfrm>
            <a:off x="912046" y="266700"/>
            <a:ext cx="11010148" cy="641350"/>
          </a:xfrm>
        </p:spPr>
        <p:txBody>
          <a:bodyPr/>
          <a:lstStyle/>
          <a:p>
            <a:pPr eaLnBrk="1" hangingPunct="1"/>
            <a:r>
              <a:rPr lang="en-US" sz="3600" smtClean="0"/>
              <a:t>Interactions with Advanced CPUs</a:t>
            </a:r>
            <a:endParaRPr lang="en-AU" sz="3600" smtClean="0"/>
          </a:p>
        </p:txBody>
      </p:sp>
      <p:sp>
        <p:nvSpPr>
          <p:cNvPr id="62468" name="Rectangle 5"/>
          <p:cNvSpPr>
            <a:spLocks noGrp="1" noChangeArrowheads="1"/>
          </p:cNvSpPr>
          <p:nvPr>
            <p:ph type="body" idx="1"/>
          </p:nvPr>
        </p:nvSpPr>
        <p:spPr/>
        <p:txBody>
          <a:bodyPr/>
          <a:lstStyle/>
          <a:p>
            <a:pPr eaLnBrk="1" hangingPunct="1"/>
            <a:r>
              <a:rPr lang="en-US" smtClean="0"/>
              <a:t>Out-of-order CPUs can execute instructions during cache miss</a:t>
            </a:r>
          </a:p>
          <a:p>
            <a:pPr lvl="1" eaLnBrk="1" hangingPunct="1"/>
            <a:r>
              <a:rPr lang="en-US" smtClean="0"/>
              <a:t>Pending store stays in load/store unit</a:t>
            </a:r>
          </a:p>
          <a:p>
            <a:pPr lvl="1" eaLnBrk="1" hangingPunct="1"/>
            <a:r>
              <a:rPr lang="en-US" smtClean="0"/>
              <a:t>Dependent instructions wait in reservation stations</a:t>
            </a:r>
          </a:p>
          <a:p>
            <a:pPr lvl="2" eaLnBrk="1" hangingPunct="1"/>
            <a:r>
              <a:rPr lang="en-US" smtClean="0"/>
              <a:t>Independent instructions continue</a:t>
            </a:r>
          </a:p>
          <a:p>
            <a:pPr eaLnBrk="1" hangingPunct="1"/>
            <a:r>
              <a:rPr lang="en-US" smtClean="0"/>
              <a:t>Effect of miss depends on program data flow</a:t>
            </a:r>
          </a:p>
          <a:p>
            <a:pPr lvl="1" eaLnBrk="1" hangingPunct="1"/>
            <a:r>
              <a:rPr lang="en-US" smtClean="0"/>
              <a:t>Much harder to analyse</a:t>
            </a:r>
          </a:p>
          <a:p>
            <a:pPr lvl="1" eaLnBrk="1" hangingPunct="1"/>
            <a:r>
              <a:rPr lang="en-US" smtClean="0"/>
              <a:t>Use system simulation</a:t>
            </a:r>
            <a:endParaRPr lang="en-AU" smtClean="0"/>
          </a:p>
        </p:txBody>
      </p:sp>
    </p:spTree>
    <p:extLst>
      <p:ext uri="{BB962C8B-B14F-4D97-AF65-F5344CB8AC3E}">
        <p14:creationId xmlns:p14="http://schemas.microsoft.com/office/powerpoint/2010/main" val="33756296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0491B05A-0AE7-4305-8BD9-1C28264725E8}" type="slidenum">
              <a:rPr lang="en-AU" smtClean="0"/>
              <a:pPr/>
              <a:t>57</a:t>
            </a:fld>
            <a:endParaRPr lang="en-AU" smtClean="0"/>
          </a:p>
        </p:txBody>
      </p:sp>
      <p:pic>
        <p:nvPicPr>
          <p:cNvPr id="63491" name="Picture 6" descr="f05-18-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255" y="1268414"/>
            <a:ext cx="3605861"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2"/>
          <p:cNvSpPr>
            <a:spLocks noGrp="1" noChangeArrowheads="1"/>
          </p:cNvSpPr>
          <p:nvPr>
            <p:ph type="title"/>
          </p:nvPr>
        </p:nvSpPr>
        <p:spPr/>
        <p:txBody>
          <a:bodyPr/>
          <a:lstStyle/>
          <a:p>
            <a:pPr eaLnBrk="1" hangingPunct="1"/>
            <a:r>
              <a:rPr lang="en-US" smtClean="0"/>
              <a:t>Interactions with Software</a:t>
            </a:r>
            <a:endParaRPr lang="en-AU" smtClean="0"/>
          </a:p>
        </p:txBody>
      </p:sp>
      <p:sp>
        <p:nvSpPr>
          <p:cNvPr id="63493" name="Rectangle 3"/>
          <p:cNvSpPr>
            <a:spLocks noGrp="1" noChangeArrowheads="1"/>
          </p:cNvSpPr>
          <p:nvPr>
            <p:ph type="body" idx="1"/>
          </p:nvPr>
        </p:nvSpPr>
        <p:spPr>
          <a:xfrm>
            <a:off x="912047" y="1125538"/>
            <a:ext cx="6242541" cy="5111750"/>
          </a:xfrm>
        </p:spPr>
        <p:txBody>
          <a:bodyPr/>
          <a:lstStyle/>
          <a:p>
            <a:pPr eaLnBrk="1" hangingPunct="1"/>
            <a:r>
              <a:rPr lang="en-US" sz="3600" smtClean="0"/>
              <a:t>Misses depend on memory access patterns</a:t>
            </a:r>
          </a:p>
          <a:p>
            <a:pPr lvl="1" eaLnBrk="1" hangingPunct="1"/>
            <a:r>
              <a:rPr lang="en-US" sz="3200" smtClean="0"/>
              <a:t>Algorithm behavior</a:t>
            </a:r>
          </a:p>
          <a:p>
            <a:pPr lvl="1" eaLnBrk="1" hangingPunct="1"/>
            <a:r>
              <a:rPr lang="en-US" sz="3200" smtClean="0"/>
              <a:t>Compiler optimization for memory access</a:t>
            </a:r>
            <a:endParaRPr lang="en-AU" sz="3200" smtClean="0"/>
          </a:p>
        </p:txBody>
      </p:sp>
    </p:spTree>
    <p:extLst>
      <p:ext uri="{BB962C8B-B14F-4D97-AF65-F5344CB8AC3E}">
        <p14:creationId xmlns:p14="http://schemas.microsoft.com/office/powerpoint/2010/main" val="2718470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17EEB275-E205-4282-BDCD-9A1BAFE36811}" type="slidenum">
              <a:rPr lang="en-AU" smtClean="0"/>
              <a:pPr/>
              <a:t>58</a:t>
            </a:fld>
            <a:endParaRPr lang="en-AU" smtClean="0"/>
          </a:p>
        </p:txBody>
      </p:sp>
      <p:sp>
        <p:nvSpPr>
          <p:cNvPr id="64515" name="Rectangle 5"/>
          <p:cNvSpPr>
            <a:spLocks noGrp="1" noChangeArrowheads="1"/>
          </p:cNvSpPr>
          <p:nvPr>
            <p:ph type="title"/>
          </p:nvPr>
        </p:nvSpPr>
        <p:spPr/>
        <p:txBody>
          <a:bodyPr/>
          <a:lstStyle/>
          <a:p>
            <a:pPr eaLnBrk="1" hangingPunct="1"/>
            <a:r>
              <a:rPr lang="en-US" smtClean="0"/>
              <a:t>Virtual Memory</a:t>
            </a:r>
            <a:endParaRPr lang="en-AU" smtClean="0"/>
          </a:p>
        </p:txBody>
      </p:sp>
      <p:sp>
        <p:nvSpPr>
          <p:cNvPr id="64516" name="Rectangle 6"/>
          <p:cNvSpPr>
            <a:spLocks noGrp="1" noChangeArrowheads="1"/>
          </p:cNvSpPr>
          <p:nvPr>
            <p:ph type="body" idx="1"/>
          </p:nvPr>
        </p:nvSpPr>
        <p:spPr/>
        <p:txBody>
          <a:bodyPr>
            <a:normAutofit lnSpcReduction="10000"/>
          </a:bodyPr>
          <a:lstStyle/>
          <a:p>
            <a:pPr eaLnBrk="1" hangingPunct="1">
              <a:lnSpc>
                <a:spcPct val="80000"/>
              </a:lnSpc>
            </a:pPr>
            <a:r>
              <a:rPr lang="en-US" smtClean="0"/>
              <a:t>Use main memory as a “cache” for secondary (disk) storage</a:t>
            </a:r>
          </a:p>
          <a:p>
            <a:pPr lvl="1" eaLnBrk="1" hangingPunct="1">
              <a:lnSpc>
                <a:spcPct val="80000"/>
              </a:lnSpc>
            </a:pPr>
            <a:r>
              <a:rPr lang="en-US" smtClean="0"/>
              <a:t>Managed jointly by CPU hardware and the operating system (OS)</a:t>
            </a:r>
          </a:p>
          <a:p>
            <a:pPr eaLnBrk="1" hangingPunct="1">
              <a:lnSpc>
                <a:spcPct val="80000"/>
              </a:lnSpc>
            </a:pPr>
            <a:r>
              <a:rPr lang="en-US" smtClean="0"/>
              <a:t>Programs share main memory</a:t>
            </a:r>
          </a:p>
          <a:p>
            <a:pPr lvl="1" eaLnBrk="1" hangingPunct="1">
              <a:lnSpc>
                <a:spcPct val="80000"/>
              </a:lnSpc>
            </a:pPr>
            <a:r>
              <a:rPr lang="en-US" smtClean="0"/>
              <a:t>Each gets a private virtual address space holding its frequently used code and data</a:t>
            </a:r>
          </a:p>
          <a:p>
            <a:pPr lvl="1" eaLnBrk="1" hangingPunct="1">
              <a:lnSpc>
                <a:spcPct val="80000"/>
              </a:lnSpc>
            </a:pPr>
            <a:r>
              <a:rPr lang="en-US" smtClean="0"/>
              <a:t>Protected from other programs</a:t>
            </a:r>
          </a:p>
          <a:p>
            <a:pPr eaLnBrk="1" hangingPunct="1">
              <a:lnSpc>
                <a:spcPct val="80000"/>
              </a:lnSpc>
            </a:pPr>
            <a:r>
              <a:rPr lang="en-US" smtClean="0"/>
              <a:t>CPU and OS translate virtual addresses to physical addresses</a:t>
            </a:r>
          </a:p>
          <a:p>
            <a:pPr lvl="1" eaLnBrk="1" hangingPunct="1">
              <a:lnSpc>
                <a:spcPct val="80000"/>
              </a:lnSpc>
            </a:pPr>
            <a:r>
              <a:rPr lang="en-US" smtClean="0"/>
              <a:t>VM “block” is called a page</a:t>
            </a:r>
          </a:p>
          <a:p>
            <a:pPr lvl="1" eaLnBrk="1" hangingPunct="1">
              <a:lnSpc>
                <a:spcPct val="80000"/>
              </a:lnSpc>
            </a:pPr>
            <a:r>
              <a:rPr lang="en-US" smtClean="0"/>
              <a:t>VM translation “miss” is called a page fault</a:t>
            </a:r>
            <a:endParaRPr lang="en-AU" smtClean="0"/>
          </a:p>
        </p:txBody>
      </p:sp>
    </p:spTree>
    <p:extLst>
      <p:ext uri="{BB962C8B-B14F-4D97-AF65-F5344CB8AC3E}">
        <p14:creationId xmlns:p14="http://schemas.microsoft.com/office/powerpoint/2010/main" val="26017875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BC806FC7-58C4-4E76-BDEF-8283EB85BC3F}" type="slidenum">
              <a:rPr lang="en-AU" smtClean="0"/>
              <a:pPr/>
              <a:t>59</a:t>
            </a:fld>
            <a:endParaRPr lang="en-AU" smtClean="0"/>
          </a:p>
        </p:txBody>
      </p:sp>
      <p:sp>
        <p:nvSpPr>
          <p:cNvPr id="65539" name="Rectangle 6"/>
          <p:cNvSpPr>
            <a:spLocks noGrp="1" noChangeArrowheads="1"/>
          </p:cNvSpPr>
          <p:nvPr>
            <p:ph type="title"/>
          </p:nvPr>
        </p:nvSpPr>
        <p:spPr/>
        <p:txBody>
          <a:bodyPr/>
          <a:lstStyle/>
          <a:p>
            <a:pPr eaLnBrk="1" hangingPunct="1"/>
            <a:r>
              <a:rPr lang="en-US" smtClean="0"/>
              <a:t>Address Translation</a:t>
            </a:r>
            <a:endParaRPr lang="en-AU" smtClean="0"/>
          </a:p>
        </p:txBody>
      </p:sp>
      <p:sp>
        <p:nvSpPr>
          <p:cNvPr id="65540" name="Rectangle 7"/>
          <p:cNvSpPr>
            <a:spLocks noGrp="1" noChangeArrowheads="1"/>
          </p:cNvSpPr>
          <p:nvPr>
            <p:ph type="body" idx="1"/>
          </p:nvPr>
        </p:nvSpPr>
        <p:spPr/>
        <p:txBody>
          <a:bodyPr/>
          <a:lstStyle/>
          <a:p>
            <a:pPr eaLnBrk="1" hangingPunct="1"/>
            <a:r>
              <a:rPr lang="en-US" smtClean="0"/>
              <a:t>Fixed-size pages (e.g., 4K)</a:t>
            </a:r>
            <a:endParaRPr lang="en-AU" smtClean="0"/>
          </a:p>
        </p:txBody>
      </p:sp>
      <p:pic>
        <p:nvPicPr>
          <p:cNvPr id="65541" name="Picture 8" descr="f05-2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3" y="1993901"/>
            <a:ext cx="5755834"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f05-19-P3744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46" y="2282826"/>
            <a:ext cx="4596203"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Box 6"/>
          <p:cNvSpPr txBox="1">
            <a:spLocks noChangeArrowheads="1"/>
          </p:cNvSpPr>
          <p:nvPr/>
        </p:nvSpPr>
        <p:spPr bwMode="auto">
          <a:xfrm>
            <a:off x="666578" y="5072063"/>
            <a:ext cx="111836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a:t>Virtual memory implements the translation of a program’s address space to physical addresses (address in main memory)</a:t>
            </a:r>
          </a:p>
        </p:txBody>
      </p:sp>
    </p:spTree>
    <p:extLst>
      <p:ext uri="{BB962C8B-B14F-4D97-AF65-F5344CB8AC3E}">
        <p14:creationId xmlns:p14="http://schemas.microsoft.com/office/powerpoint/2010/main" val="33015770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5C989DA1-56D9-433C-BBF8-D6C9B064BF14}" type="slidenum">
              <a:rPr lang="en-AU" smtClean="0"/>
              <a:pPr/>
              <a:t>6</a:t>
            </a:fld>
            <a:endParaRPr lang="en-AU" smtClean="0"/>
          </a:p>
        </p:txBody>
      </p:sp>
      <p:pic>
        <p:nvPicPr>
          <p:cNvPr id="9219" name="Picture 6" descr="f05-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36" y="2224089"/>
            <a:ext cx="428725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p:nvPr>
        </p:nvSpPr>
        <p:spPr/>
        <p:txBody>
          <a:bodyPr/>
          <a:lstStyle/>
          <a:p>
            <a:pPr eaLnBrk="1" hangingPunct="1"/>
            <a:r>
              <a:rPr lang="en-US" smtClean="0"/>
              <a:t>Memory Hierarchy Levels</a:t>
            </a:r>
            <a:endParaRPr lang="en-AU" smtClean="0"/>
          </a:p>
        </p:txBody>
      </p:sp>
      <p:sp>
        <p:nvSpPr>
          <p:cNvPr id="9221" name="Rectangle 3"/>
          <p:cNvSpPr>
            <a:spLocks noGrp="1" noChangeArrowheads="1"/>
          </p:cNvSpPr>
          <p:nvPr>
            <p:ph type="body" sz="half" idx="2"/>
          </p:nvPr>
        </p:nvSpPr>
        <p:spPr>
          <a:xfrm>
            <a:off x="4903040" y="1125538"/>
            <a:ext cx="7033968" cy="5111750"/>
          </a:xfrm>
        </p:spPr>
        <p:txBody>
          <a:bodyPr/>
          <a:lstStyle/>
          <a:p>
            <a:pPr eaLnBrk="1" hangingPunct="1"/>
            <a:r>
              <a:rPr lang="en-US" sz="2400" smtClean="0"/>
              <a:t>Block (aka line): unit of copying</a:t>
            </a:r>
          </a:p>
          <a:p>
            <a:pPr lvl="1" eaLnBrk="1" hangingPunct="1"/>
            <a:r>
              <a:rPr lang="en-US" sz="2000" smtClean="0"/>
              <a:t>May be multiple words</a:t>
            </a:r>
          </a:p>
          <a:p>
            <a:pPr eaLnBrk="1" hangingPunct="1"/>
            <a:r>
              <a:rPr lang="en-US" sz="2400" smtClean="0"/>
              <a:t>If accessed data is present in upper level</a:t>
            </a:r>
          </a:p>
          <a:p>
            <a:pPr lvl="1" eaLnBrk="1" hangingPunct="1"/>
            <a:r>
              <a:rPr lang="en-US" sz="2000" smtClean="0"/>
              <a:t>Hit: access satisfied by upper level</a:t>
            </a:r>
          </a:p>
          <a:p>
            <a:pPr lvl="2" eaLnBrk="1" hangingPunct="1"/>
            <a:r>
              <a:rPr lang="en-US" sz="1800" smtClean="0"/>
              <a:t>Hit ratio: hits/accesses</a:t>
            </a:r>
          </a:p>
          <a:p>
            <a:pPr eaLnBrk="1" hangingPunct="1"/>
            <a:r>
              <a:rPr lang="en-US" sz="2400" smtClean="0"/>
              <a:t>If accessed data is absent</a:t>
            </a:r>
          </a:p>
          <a:p>
            <a:pPr lvl="1" eaLnBrk="1" hangingPunct="1"/>
            <a:r>
              <a:rPr lang="en-US" sz="2000" smtClean="0"/>
              <a:t>Miss: block copied from lower level</a:t>
            </a:r>
          </a:p>
          <a:p>
            <a:pPr lvl="2" eaLnBrk="1" hangingPunct="1"/>
            <a:r>
              <a:rPr lang="en-US" sz="1800" smtClean="0"/>
              <a:t>Time taken: miss penalty</a:t>
            </a:r>
          </a:p>
          <a:p>
            <a:pPr lvl="2" eaLnBrk="1" hangingPunct="1"/>
            <a:r>
              <a:rPr lang="en-US" sz="1800" smtClean="0"/>
              <a:t>Miss ratio: misses/accesses</a:t>
            </a:r>
            <a:br>
              <a:rPr lang="en-US" sz="1800" smtClean="0"/>
            </a:br>
            <a:r>
              <a:rPr lang="en-US" sz="1800" smtClean="0"/>
              <a:t>= 1 – hit ratio</a:t>
            </a:r>
          </a:p>
          <a:p>
            <a:pPr lvl="1" eaLnBrk="1" hangingPunct="1"/>
            <a:r>
              <a:rPr lang="en-US" sz="2000" smtClean="0"/>
              <a:t>Then accessed data supplied from upper level</a:t>
            </a:r>
            <a:endParaRPr lang="en-AU" sz="2000" smtClean="0"/>
          </a:p>
        </p:txBody>
      </p:sp>
    </p:spTree>
    <p:extLst>
      <p:ext uri="{BB962C8B-B14F-4D97-AF65-F5344CB8AC3E}">
        <p14:creationId xmlns:p14="http://schemas.microsoft.com/office/powerpoint/2010/main" val="19125694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8AAC7D31-41DF-4BD5-9BA8-883AA6C31017}" type="slidenum">
              <a:rPr lang="en-AU" smtClean="0"/>
              <a:pPr/>
              <a:t>60</a:t>
            </a:fld>
            <a:endParaRPr lang="en-AU" smtClean="0"/>
          </a:p>
        </p:txBody>
      </p:sp>
      <p:sp>
        <p:nvSpPr>
          <p:cNvPr id="66563" name="Rectangle 4"/>
          <p:cNvSpPr>
            <a:spLocks noGrp="1" noChangeArrowheads="1"/>
          </p:cNvSpPr>
          <p:nvPr>
            <p:ph type="title"/>
          </p:nvPr>
        </p:nvSpPr>
        <p:spPr/>
        <p:txBody>
          <a:bodyPr/>
          <a:lstStyle/>
          <a:p>
            <a:pPr eaLnBrk="1" hangingPunct="1"/>
            <a:r>
              <a:rPr lang="en-US" smtClean="0"/>
              <a:t>Page Fault Penalty</a:t>
            </a:r>
            <a:endParaRPr lang="en-AU" smtClean="0"/>
          </a:p>
        </p:txBody>
      </p:sp>
      <p:sp>
        <p:nvSpPr>
          <p:cNvPr id="66564" name="Rectangle 5"/>
          <p:cNvSpPr>
            <a:spLocks noGrp="1" noChangeArrowheads="1"/>
          </p:cNvSpPr>
          <p:nvPr>
            <p:ph type="body" idx="1"/>
          </p:nvPr>
        </p:nvSpPr>
        <p:spPr/>
        <p:txBody>
          <a:bodyPr/>
          <a:lstStyle/>
          <a:p>
            <a:pPr eaLnBrk="1" hangingPunct="1"/>
            <a:r>
              <a:rPr lang="en-US" smtClean="0"/>
              <a:t>On page fault, the page must be fetched from disk</a:t>
            </a:r>
          </a:p>
          <a:p>
            <a:pPr lvl="1" eaLnBrk="1" hangingPunct="1"/>
            <a:r>
              <a:rPr lang="en-US" smtClean="0"/>
              <a:t>Takes millions of clock cycles</a:t>
            </a:r>
          </a:p>
          <a:p>
            <a:pPr lvl="1" eaLnBrk="1" hangingPunct="1"/>
            <a:r>
              <a:rPr lang="en-US" smtClean="0"/>
              <a:t>Handled by OS code</a:t>
            </a:r>
          </a:p>
          <a:p>
            <a:pPr eaLnBrk="1" hangingPunct="1"/>
            <a:r>
              <a:rPr lang="en-US" smtClean="0"/>
              <a:t>Try to minimize page fault rate</a:t>
            </a:r>
          </a:p>
          <a:p>
            <a:pPr lvl="1" eaLnBrk="1" hangingPunct="1"/>
            <a:r>
              <a:rPr lang="en-US" smtClean="0"/>
              <a:t>Fully associative placement</a:t>
            </a:r>
          </a:p>
          <a:p>
            <a:pPr lvl="1" eaLnBrk="1" hangingPunct="1"/>
            <a:r>
              <a:rPr lang="en-US" smtClean="0"/>
              <a:t>Smart replacement algorithms</a:t>
            </a:r>
          </a:p>
          <a:p>
            <a:pPr eaLnBrk="1" hangingPunct="1"/>
            <a:r>
              <a:rPr lang="en-US" smtClean="0"/>
              <a:t>Locate pages using a table that indexes the memory (page table) </a:t>
            </a:r>
          </a:p>
          <a:p>
            <a:pPr eaLnBrk="1" hangingPunct="1"/>
            <a:endParaRPr lang="en-US" smtClean="0"/>
          </a:p>
        </p:txBody>
      </p:sp>
    </p:spTree>
    <p:extLst>
      <p:ext uri="{BB962C8B-B14F-4D97-AF65-F5344CB8AC3E}">
        <p14:creationId xmlns:p14="http://schemas.microsoft.com/office/powerpoint/2010/main" val="42733250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17DB0348-3F07-4467-8367-244A8EAB486F}" type="slidenum">
              <a:rPr lang="en-AU" smtClean="0"/>
              <a:pPr/>
              <a:t>61</a:t>
            </a:fld>
            <a:endParaRPr lang="en-AU" smtClean="0"/>
          </a:p>
        </p:txBody>
      </p:sp>
      <p:sp>
        <p:nvSpPr>
          <p:cNvPr id="67587" name="Rectangle 8"/>
          <p:cNvSpPr>
            <a:spLocks noGrp="1" noChangeArrowheads="1"/>
          </p:cNvSpPr>
          <p:nvPr>
            <p:ph type="title"/>
          </p:nvPr>
        </p:nvSpPr>
        <p:spPr/>
        <p:txBody>
          <a:bodyPr/>
          <a:lstStyle/>
          <a:p>
            <a:pPr eaLnBrk="1" hangingPunct="1"/>
            <a:r>
              <a:rPr lang="en-US" smtClean="0"/>
              <a:t>Page Tables</a:t>
            </a:r>
            <a:endParaRPr lang="en-AU" smtClean="0"/>
          </a:p>
        </p:txBody>
      </p:sp>
      <p:sp>
        <p:nvSpPr>
          <p:cNvPr id="67588" name="Rectangle 9"/>
          <p:cNvSpPr>
            <a:spLocks noGrp="1" noChangeArrowheads="1"/>
          </p:cNvSpPr>
          <p:nvPr>
            <p:ph type="body" idx="1"/>
          </p:nvPr>
        </p:nvSpPr>
        <p:spPr>
          <a:xfrm>
            <a:off x="857028" y="1000125"/>
            <a:ext cx="11024962" cy="5111750"/>
          </a:xfrm>
        </p:spPr>
        <p:txBody>
          <a:bodyPr/>
          <a:lstStyle/>
          <a:p>
            <a:pPr eaLnBrk="1" hangingPunct="1">
              <a:lnSpc>
                <a:spcPct val="90000"/>
              </a:lnSpc>
            </a:pPr>
            <a:r>
              <a:rPr lang="en-US" smtClean="0"/>
              <a:t>Stores placement information</a:t>
            </a:r>
          </a:p>
          <a:p>
            <a:pPr lvl="1" eaLnBrk="1" hangingPunct="1">
              <a:lnSpc>
                <a:spcPct val="90000"/>
              </a:lnSpc>
            </a:pPr>
            <a:r>
              <a:rPr lang="en-US" smtClean="0"/>
              <a:t>Each program has its own page table</a:t>
            </a:r>
          </a:p>
          <a:p>
            <a:pPr lvl="1" eaLnBrk="1" hangingPunct="1">
              <a:lnSpc>
                <a:spcPct val="90000"/>
              </a:lnSpc>
            </a:pPr>
            <a:r>
              <a:rPr lang="en-US" smtClean="0"/>
              <a:t>Array of page table entries, indexed by virtual page number</a:t>
            </a:r>
          </a:p>
          <a:p>
            <a:pPr lvl="1" eaLnBrk="1" hangingPunct="1">
              <a:lnSpc>
                <a:spcPct val="90000"/>
              </a:lnSpc>
            </a:pPr>
            <a:r>
              <a:rPr lang="en-US" smtClean="0"/>
              <a:t>Page table register in CPU points to page table in physical memory</a:t>
            </a:r>
          </a:p>
          <a:p>
            <a:pPr eaLnBrk="1" hangingPunct="1">
              <a:lnSpc>
                <a:spcPct val="90000"/>
              </a:lnSpc>
            </a:pPr>
            <a:r>
              <a:rPr lang="en-US" smtClean="0"/>
              <a:t>If page is present in memory</a:t>
            </a:r>
          </a:p>
          <a:p>
            <a:pPr lvl="1" eaLnBrk="1" hangingPunct="1">
              <a:lnSpc>
                <a:spcPct val="90000"/>
              </a:lnSpc>
            </a:pPr>
            <a:r>
              <a:rPr lang="en-US" smtClean="0"/>
              <a:t>PTE stores the physical page number</a:t>
            </a:r>
          </a:p>
          <a:p>
            <a:pPr lvl="1" eaLnBrk="1" hangingPunct="1">
              <a:lnSpc>
                <a:spcPct val="90000"/>
              </a:lnSpc>
            </a:pPr>
            <a:r>
              <a:rPr lang="en-US" smtClean="0"/>
              <a:t>Plus other status bits (referenced, dirty, …)</a:t>
            </a:r>
          </a:p>
        </p:txBody>
      </p:sp>
    </p:spTree>
    <p:extLst>
      <p:ext uri="{BB962C8B-B14F-4D97-AF65-F5344CB8AC3E}">
        <p14:creationId xmlns:p14="http://schemas.microsoft.com/office/powerpoint/2010/main" val="32382535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EF439483-9558-4CCF-9059-76B22C41402F}" type="slidenum">
              <a:rPr lang="en-AU" smtClean="0"/>
              <a:pPr/>
              <a:t>62</a:t>
            </a:fld>
            <a:endParaRPr lang="en-AU" smtClean="0"/>
          </a:p>
        </p:txBody>
      </p:sp>
      <p:sp>
        <p:nvSpPr>
          <p:cNvPr id="68611" name="Rectangle 2"/>
          <p:cNvSpPr>
            <a:spLocks noGrp="1" noChangeArrowheads="1"/>
          </p:cNvSpPr>
          <p:nvPr>
            <p:ph type="title"/>
          </p:nvPr>
        </p:nvSpPr>
        <p:spPr/>
        <p:txBody>
          <a:bodyPr/>
          <a:lstStyle/>
          <a:p>
            <a:pPr eaLnBrk="1" hangingPunct="1"/>
            <a:r>
              <a:rPr lang="en-US" sz="4000" smtClean="0"/>
              <a:t>Translation Using a Page Table</a:t>
            </a:r>
            <a:endParaRPr lang="en-AU" sz="4000" smtClean="0"/>
          </a:p>
        </p:txBody>
      </p:sp>
      <p:pic>
        <p:nvPicPr>
          <p:cNvPr id="68612" name="Picture 4" descr="f05-2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438" y="1412875"/>
            <a:ext cx="7349270"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112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mtClean="0"/>
              <a:t>Page Tables</a:t>
            </a:r>
          </a:p>
        </p:txBody>
      </p:sp>
      <p:sp>
        <p:nvSpPr>
          <p:cNvPr id="69635" name="Content Placeholder 2"/>
          <p:cNvSpPr>
            <a:spLocks noGrp="1"/>
          </p:cNvSpPr>
          <p:nvPr>
            <p:ph idx="1"/>
          </p:nvPr>
        </p:nvSpPr>
        <p:spPr>
          <a:xfrm>
            <a:off x="476127" y="1125538"/>
            <a:ext cx="11460881" cy="5256212"/>
          </a:xfrm>
        </p:spPr>
        <p:txBody>
          <a:bodyPr/>
          <a:lstStyle/>
          <a:p>
            <a:pPr eaLnBrk="1" hangingPunct="1">
              <a:lnSpc>
                <a:spcPct val="90000"/>
              </a:lnSpc>
            </a:pPr>
            <a:r>
              <a:rPr lang="en-US" smtClean="0"/>
              <a:t>If page is not present</a:t>
            </a:r>
          </a:p>
          <a:p>
            <a:pPr lvl="1" eaLnBrk="1" hangingPunct="1">
              <a:lnSpc>
                <a:spcPct val="90000"/>
              </a:lnSpc>
            </a:pPr>
            <a:r>
              <a:rPr lang="en-US" smtClean="0"/>
              <a:t>OS gets control and find the page in the next level</a:t>
            </a:r>
          </a:p>
          <a:p>
            <a:pPr lvl="1" eaLnBrk="1" hangingPunct="1">
              <a:lnSpc>
                <a:spcPct val="90000"/>
              </a:lnSpc>
            </a:pPr>
            <a:r>
              <a:rPr lang="en-US" smtClean="0"/>
              <a:t>PTE can refer to location in swap space on disk</a:t>
            </a:r>
          </a:p>
          <a:p>
            <a:r>
              <a:rPr lang="en-US" smtClean="0"/>
              <a:t>Swap space </a:t>
            </a:r>
          </a:p>
          <a:p>
            <a:pPr lvl="1"/>
            <a:r>
              <a:rPr lang="en-US" smtClean="0"/>
              <a:t>The space on the disk reserved for the </a:t>
            </a:r>
            <a:r>
              <a:rPr lang="en-US" b="1" u="sng" smtClean="0"/>
              <a:t>full virtual memory space of a process</a:t>
            </a:r>
          </a:p>
          <a:p>
            <a:pPr lvl="1"/>
            <a:r>
              <a:rPr lang="en-US" smtClean="0"/>
              <a:t>OS creates data structure to record where each virtual page is stored on disk </a:t>
            </a:r>
          </a:p>
          <a:p>
            <a:pPr lvl="2"/>
            <a:r>
              <a:rPr lang="en-US" smtClean="0"/>
              <a:t>May be part of the page table or auxiliary data structure indexed the same way as page table.</a:t>
            </a:r>
          </a:p>
          <a:p>
            <a:endParaRPr lang="en-US" smtClean="0"/>
          </a:p>
        </p:txBody>
      </p:sp>
      <p:sp>
        <p:nvSpPr>
          <p:cNvPr id="6963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5A058F92-1BA1-4D35-B9BC-29268B51347A}" type="slidenum">
              <a:rPr lang="en-AU" smtClean="0"/>
              <a:pPr/>
              <a:t>63</a:t>
            </a:fld>
            <a:endParaRPr lang="en-AU" smtClean="0"/>
          </a:p>
        </p:txBody>
      </p:sp>
    </p:spTree>
    <p:extLst>
      <p:ext uri="{BB962C8B-B14F-4D97-AF65-F5344CB8AC3E}">
        <p14:creationId xmlns:p14="http://schemas.microsoft.com/office/powerpoint/2010/main" val="1330390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F6C38836-A7CD-4F2F-AD49-797356DEC9C1}" type="slidenum">
              <a:rPr lang="en-AU" smtClean="0"/>
              <a:pPr/>
              <a:t>64</a:t>
            </a:fld>
            <a:endParaRPr lang="en-AU" smtClean="0"/>
          </a:p>
        </p:txBody>
      </p:sp>
      <p:sp>
        <p:nvSpPr>
          <p:cNvPr id="70659" name="Rectangle 2"/>
          <p:cNvSpPr>
            <a:spLocks noGrp="1" noChangeArrowheads="1"/>
          </p:cNvSpPr>
          <p:nvPr>
            <p:ph type="title"/>
          </p:nvPr>
        </p:nvSpPr>
        <p:spPr/>
        <p:txBody>
          <a:bodyPr/>
          <a:lstStyle/>
          <a:p>
            <a:pPr eaLnBrk="1" hangingPunct="1"/>
            <a:r>
              <a:rPr lang="en-US" smtClean="0"/>
              <a:t>Mapping Pages to Storage</a:t>
            </a:r>
            <a:endParaRPr lang="en-AU" smtClean="0"/>
          </a:p>
        </p:txBody>
      </p:sp>
      <p:pic>
        <p:nvPicPr>
          <p:cNvPr id="70660" name="Picture 4" descr="f05-2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779" y="1557338"/>
            <a:ext cx="7110148"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80302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7BA7BC3C-BB51-46F4-BD12-1B04D7120820}" type="slidenum">
              <a:rPr lang="en-AU" smtClean="0"/>
              <a:pPr/>
              <a:t>65</a:t>
            </a:fld>
            <a:endParaRPr lang="en-AU" smtClean="0"/>
          </a:p>
        </p:txBody>
      </p:sp>
      <p:sp>
        <p:nvSpPr>
          <p:cNvPr id="71683" name="Rectangle 4"/>
          <p:cNvSpPr>
            <a:spLocks noGrp="1" noChangeArrowheads="1"/>
          </p:cNvSpPr>
          <p:nvPr>
            <p:ph type="title"/>
          </p:nvPr>
        </p:nvSpPr>
        <p:spPr/>
        <p:txBody>
          <a:bodyPr/>
          <a:lstStyle/>
          <a:p>
            <a:pPr eaLnBrk="1" hangingPunct="1"/>
            <a:r>
              <a:rPr lang="en-US" smtClean="0"/>
              <a:t>Replacement and Writes</a:t>
            </a:r>
            <a:endParaRPr lang="en-AU" smtClean="0"/>
          </a:p>
        </p:txBody>
      </p:sp>
      <p:sp>
        <p:nvSpPr>
          <p:cNvPr id="71684" name="Rectangle 5"/>
          <p:cNvSpPr>
            <a:spLocks noGrp="1" noChangeArrowheads="1"/>
          </p:cNvSpPr>
          <p:nvPr>
            <p:ph type="body" idx="1"/>
          </p:nvPr>
        </p:nvSpPr>
        <p:spPr/>
        <p:txBody>
          <a:bodyPr/>
          <a:lstStyle/>
          <a:p>
            <a:pPr eaLnBrk="1" hangingPunct="1">
              <a:lnSpc>
                <a:spcPct val="80000"/>
              </a:lnSpc>
            </a:pPr>
            <a:r>
              <a:rPr lang="en-US" smtClean="0"/>
              <a:t>To reduce page fault rate, prefer least-recently used (LRU) replacement</a:t>
            </a:r>
          </a:p>
          <a:p>
            <a:pPr lvl="1" eaLnBrk="1" hangingPunct="1">
              <a:lnSpc>
                <a:spcPct val="80000"/>
              </a:lnSpc>
            </a:pPr>
            <a:r>
              <a:rPr lang="en-US" smtClean="0"/>
              <a:t>Reference bit (aka use bit) in PTE set to 1 on access to page</a:t>
            </a:r>
          </a:p>
          <a:p>
            <a:pPr lvl="1" eaLnBrk="1" hangingPunct="1">
              <a:lnSpc>
                <a:spcPct val="80000"/>
              </a:lnSpc>
            </a:pPr>
            <a:r>
              <a:rPr lang="en-US" smtClean="0"/>
              <a:t>Periodically cleared to 0 by OS</a:t>
            </a:r>
          </a:p>
          <a:p>
            <a:pPr lvl="1" eaLnBrk="1" hangingPunct="1">
              <a:lnSpc>
                <a:spcPct val="80000"/>
              </a:lnSpc>
            </a:pPr>
            <a:r>
              <a:rPr lang="en-US" smtClean="0"/>
              <a:t>A page with reference bit = 0 has not been used recently</a:t>
            </a:r>
          </a:p>
          <a:p>
            <a:pPr eaLnBrk="1" hangingPunct="1">
              <a:lnSpc>
                <a:spcPct val="80000"/>
              </a:lnSpc>
            </a:pPr>
            <a:r>
              <a:rPr lang="en-US" smtClean="0"/>
              <a:t>Disk writes take millions of cycles</a:t>
            </a:r>
          </a:p>
          <a:p>
            <a:pPr lvl="1" eaLnBrk="1" hangingPunct="1">
              <a:lnSpc>
                <a:spcPct val="80000"/>
              </a:lnSpc>
            </a:pPr>
            <a:r>
              <a:rPr lang="en-US" smtClean="0"/>
              <a:t>Block at once, not individual locations</a:t>
            </a:r>
          </a:p>
          <a:p>
            <a:pPr lvl="1" eaLnBrk="1" hangingPunct="1">
              <a:lnSpc>
                <a:spcPct val="80000"/>
              </a:lnSpc>
            </a:pPr>
            <a:r>
              <a:rPr lang="en-US" smtClean="0"/>
              <a:t>Write through is impractical</a:t>
            </a:r>
          </a:p>
          <a:p>
            <a:pPr lvl="1" eaLnBrk="1" hangingPunct="1">
              <a:lnSpc>
                <a:spcPct val="80000"/>
              </a:lnSpc>
            </a:pPr>
            <a:r>
              <a:rPr lang="en-US" smtClean="0"/>
              <a:t>Use write-back</a:t>
            </a:r>
          </a:p>
          <a:p>
            <a:pPr lvl="1" eaLnBrk="1" hangingPunct="1">
              <a:lnSpc>
                <a:spcPct val="80000"/>
              </a:lnSpc>
            </a:pPr>
            <a:r>
              <a:rPr lang="en-US" smtClean="0"/>
              <a:t>Dirty bit in PTE set when page is written</a:t>
            </a:r>
            <a:endParaRPr lang="en-AU" smtClean="0"/>
          </a:p>
        </p:txBody>
      </p:sp>
    </p:spTree>
    <p:extLst>
      <p:ext uri="{BB962C8B-B14F-4D97-AF65-F5344CB8AC3E}">
        <p14:creationId xmlns:p14="http://schemas.microsoft.com/office/powerpoint/2010/main" val="1417498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0F35E727-B5F3-4010-82A6-481C84E18735}" type="slidenum">
              <a:rPr lang="en-AU" smtClean="0"/>
              <a:pPr/>
              <a:t>66</a:t>
            </a:fld>
            <a:endParaRPr lang="en-AU" smtClean="0"/>
          </a:p>
        </p:txBody>
      </p:sp>
      <p:sp>
        <p:nvSpPr>
          <p:cNvPr id="72707" name="Rectangle 4"/>
          <p:cNvSpPr>
            <a:spLocks noGrp="1" noChangeArrowheads="1"/>
          </p:cNvSpPr>
          <p:nvPr>
            <p:ph type="title"/>
          </p:nvPr>
        </p:nvSpPr>
        <p:spPr/>
        <p:txBody>
          <a:bodyPr/>
          <a:lstStyle/>
          <a:p>
            <a:pPr eaLnBrk="1" hangingPunct="1"/>
            <a:r>
              <a:rPr lang="en-US" smtClean="0"/>
              <a:t>Fast Translation Using a TLB</a:t>
            </a:r>
            <a:endParaRPr lang="en-AU" smtClean="0"/>
          </a:p>
        </p:txBody>
      </p:sp>
      <p:sp>
        <p:nvSpPr>
          <p:cNvPr id="72708" name="Rectangle 5"/>
          <p:cNvSpPr>
            <a:spLocks noGrp="1" noChangeArrowheads="1"/>
          </p:cNvSpPr>
          <p:nvPr>
            <p:ph type="body" idx="1"/>
          </p:nvPr>
        </p:nvSpPr>
        <p:spPr/>
        <p:txBody>
          <a:bodyPr/>
          <a:lstStyle/>
          <a:p>
            <a:pPr eaLnBrk="1" hangingPunct="1"/>
            <a:r>
              <a:rPr lang="en-US" sz="2800" smtClean="0"/>
              <a:t>Address translation would appear to require extra memory references</a:t>
            </a:r>
          </a:p>
          <a:p>
            <a:pPr lvl="1" eaLnBrk="1" hangingPunct="1"/>
            <a:r>
              <a:rPr lang="en-US" sz="2400" smtClean="0"/>
              <a:t>One to access the PTE</a:t>
            </a:r>
          </a:p>
          <a:p>
            <a:pPr lvl="1" eaLnBrk="1" hangingPunct="1"/>
            <a:r>
              <a:rPr lang="en-US" sz="2400" smtClean="0"/>
              <a:t>Then the actual memory access</a:t>
            </a:r>
          </a:p>
          <a:p>
            <a:pPr eaLnBrk="1" hangingPunct="1"/>
            <a:r>
              <a:rPr lang="en-US" sz="2800" smtClean="0"/>
              <a:t>But access to page tables has good locality</a:t>
            </a:r>
          </a:p>
          <a:p>
            <a:pPr lvl="1" eaLnBrk="1" hangingPunct="1"/>
            <a:r>
              <a:rPr lang="en-US" sz="2400" smtClean="0"/>
              <a:t>So use a fast cache of PTEs within the CPU</a:t>
            </a:r>
          </a:p>
          <a:p>
            <a:pPr lvl="1" eaLnBrk="1" hangingPunct="1"/>
            <a:r>
              <a:rPr lang="en-US" sz="2400" smtClean="0"/>
              <a:t>Called a Translation Look-aside Buffer (TLB)</a:t>
            </a:r>
          </a:p>
          <a:p>
            <a:pPr lvl="1" eaLnBrk="1" hangingPunct="1"/>
            <a:r>
              <a:rPr lang="en-US" sz="2400" smtClean="0"/>
              <a:t>Typical: 16–512 PTEs, 0.5–1 cycle for hit, 10–100 cycles for miss, 0.01%–1% miss rate</a:t>
            </a:r>
          </a:p>
          <a:p>
            <a:pPr lvl="1" eaLnBrk="1" hangingPunct="1"/>
            <a:r>
              <a:rPr lang="en-US" sz="2400" smtClean="0"/>
              <a:t>Misses could be handled by hardware or software</a:t>
            </a:r>
          </a:p>
        </p:txBody>
      </p:sp>
    </p:spTree>
    <p:extLst>
      <p:ext uri="{BB962C8B-B14F-4D97-AF65-F5344CB8AC3E}">
        <p14:creationId xmlns:p14="http://schemas.microsoft.com/office/powerpoint/2010/main" val="26394591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64D40F3A-C9A4-4317-93F5-5C0D41B60958}" type="slidenum">
              <a:rPr lang="en-AU" smtClean="0"/>
              <a:pPr/>
              <a:t>67</a:t>
            </a:fld>
            <a:endParaRPr lang="en-AU" smtClean="0"/>
          </a:p>
        </p:txBody>
      </p:sp>
      <p:pic>
        <p:nvPicPr>
          <p:cNvPr id="73731" name="Picture 5" descr="f05-2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87" y="1268414"/>
            <a:ext cx="8712048"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2"/>
          <p:cNvSpPr>
            <a:spLocks noGrp="1" noChangeArrowheads="1"/>
          </p:cNvSpPr>
          <p:nvPr>
            <p:ph type="title"/>
          </p:nvPr>
        </p:nvSpPr>
        <p:spPr/>
        <p:txBody>
          <a:bodyPr/>
          <a:lstStyle/>
          <a:p>
            <a:pPr eaLnBrk="1" hangingPunct="1"/>
            <a:r>
              <a:rPr lang="en-US" smtClean="0"/>
              <a:t>Fast Translation Using a TLB</a:t>
            </a:r>
            <a:endParaRPr lang="en-AU" smtClean="0"/>
          </a:p>
        </p:txBody>
      </p:sp>
    </p:spTree>
    <p:extLst>
      <p:ext uri="{BB962C8B-B14F-4D97-AF65-F5344CB8AC3E}">
        <p14:creationId xmlns:p14="http://schemas.microsoft.com/office/powerpoint/2010/main" val="274434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TLB</a:t>
            </a:r>
            <a:endParaRPr lang="en-US" dirty="0"/>
          </a:p>
        </p:txBody>
      </p:sp>
      <p:sp>
        <p:nvSpPr>
          <p:cNvPr id="3" name="Footer Placeholder 2"/>
          <p:cNvSpPr>
            <a:spLocks noGrp="1"/>
          </p:cNvSpPr>
          <p:nvPr>
            <p:ph type="ftr" sz="quarter" idx="11"/>
          </p:nvPr>
        </p:nvSpPr>
        <p:spPr/>
        <p:txBody>
          <a:bodyPr/>
          <a:lstStyle/>
          <a:p>
            <a:r>
              <a:rPr lang="en-US" smtClean="0"/>
              <a:t>Dr Ganesh Neelakanta Iyer</a:t>
            </a:r>
            <a:endParaRPr lang="en-US"/>
          </a:p>
        </p:txBody>
      </p:sp>
      <p:sp>
        <p:nvSpPr>
          <p:cNvPr id="4" name="Slide Number Placeholder 3"/>
          <p:cNvSpPr>
            <a:spLocks noGrp="1"/>
          </p:cNvSpPr>
          <p:nvPr>
            <p:ph type="sldNum" sz="quarter" idx="12"/>
          </p:nvPr>
        </p:nvSpPr>
        <p:spPr/>
        <p:txBody>
          <a:bodyPr/>
          <a:lstStyle/>
          <a:p>
            <a:fld id="{F73DB6DB-7499-4228-9BC0-66809057D228}" type="slidenum">
              <a:rPr lang="en-US" smtClean="0"/>
              <a:pPr/>
              <a:t>68</a:t>
            </a:fld>
            <a:endParaRPr lang="en-US"/>
          </a:p>
        </p:txBody>
      </p:sp>
      <p:sp>
        <p:nvSpPr>
          <p:cNvPr id="5" name="AutoShape 2" descr="https://media.geeksforgeeks.org/wp-content/uploads/20190225192626/tlb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media.geeksforgeeks.org/wp-content/uploads/20190225192626/tlb1.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395" y="1600200"/>
            <a:ext cx="8086725"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875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003B12FC-537F-4E59-B2E2-17D5C738A7F8}" type="slidenum">
              <a:rPr lang="en-AU" smtClean="0"/>
              <a:pPr/>
              <a:t>69</a:t>
            </a:fld>
            <a:endParaRPr lang="en-AU" smtClean="0"/>
          </a:p>
        </p:txBody>
      </p:sp>
      <p:sp>
        <p:nvSpPr>
          <p:cNvPr id="74755" name="Rectangle 4"/>
          <p:cNvSpPr>
            <a:spLocks noGrp="1" noChangeArrowheads="1"/>
          </p:cNvSpPr>
          <p:nvPr>
            <p:ph type="title"/>
          </p:nvPr>
        </p:nvSpPr>
        <p:spPr/>
        <p:txBody>
          <a:bodyPr/>
          <a:lstStyle/>
          <a:p>
            <a:pPr eaLnBrk="1" hangingPunct="1"/>
            <a:r>
              <a:rPr lang="en-US" smtClean="0"/>
              <a:t>TLB Misses</a:t>
            </a:r>
            <a:endParaRPr lang="en-AU" smtClean="0"/>
          </a:p>
        </p:txBody>
      </p:sp>
      <p:sp>
        <p:nvSpPr>
          <p:cNvPr id="74756" name="Rectangle 5"/>
          <p:cNvSpPr>
            <a:spLocks noGrp="1" noChangeArrowheads="1"/>
          </p:cNvSpPr>
          <p:nvPr>
            <p:ph type="body" idx="1"/>
          </p:nvPr>
        </p:nvSpPr>
        <p:spPr/>
        <p:txBody>
          <a:bodyPr/>
          <a:lstStyle/>
          <a:p>
            <a:pPr eaLnBrk="1" hangingPunct="1">
              <a:lnSpc>
                <a:spcPct val="90000"/>
              </a:lnSpc>
            </a:pPr>
            <a:r>
              <a:rPr lang="en-US" smtClean="0"/>
              <a:t>If page is in memory</a:t>
            </a:r>
          </a:p>
          <a:p>
            <a:pPr lvl="1" eaLnBrk="1" hangingPunct="1">
              <a:lnSpc>
                <a:spcPct val="90000"/>
              </a:lnSpc>
            </a:pPr>
            <a:r>
              <a:rPr lang="en-US" smtClean="0"/>
              <a:t>Load the PTE from memory and retry</a:t>
            </a:r>
          </a:p>
          <a:p>
            <a:pPr lvl="1" eaLnBrk="1" hangingPunct="1">
              <a:lnSpc>
                <a:spcPct val="90000"/>
              </a:lnSpc>
            </a:pPr>
            <a:r>
              <a:rPr lang="en-US" smtClean="0"/>
              <a:t>Could be handled in hardware</a:t>
            </a:r>
          </a:p>
          <a:p>
            <a:pPr lvl="2" eaLnBrk="1" hangingPunct="1">
              <a:lnSpc>
                <a:spcPct val="90000"/>
              </a:lnSpc>
            </a:pPr>
            <a:r>
              <a:rPr lang="en-US" smtClean="0"/>
              <a:t>Can get complex for more complicated page table structures</a:t>
            </a:r>
          </a:p>
          <a:p>
            <a:pPr lvl="1" eaLnBrk="1" hangingPunct="1">
              <a:lnSpc>
                <a:spcPct val="90000"/>
              </a:lnSpc>
            </a:pPr>
            <a:r>
              <a:rPr lang="en-US" smtClean="0"/>
              <a:t>Or in software</a:t>
            </a:r>
          </a:p>
          <a:p>
            <a:pPr lvl="2" eaLnBrk="1" hangingPunct="1">
              <a:lnSpc>
                <a:spcPct val="90000"/>
              </a:lnSpc>
            </a:pPr>
            <a:r>
              <a:rPr lang="en-US" smtClean="0"/>
              <a:t>Raise a special exception, with optimized handler</a:t>
            </a:r>
          </a:p>
          <a:p>
            <a:pPr eaLnBrk="1" hangingPunct="1">
              <a:lnSpc>
                <a:spcPct val="90000"/>
              </a:lnSpc>
            </a:pPr>
            <a:r>
              <a:rPr lang="en-US" smtClean="0"/>
              <a:t>If page is not in memory (page fault)</a:t>
            </a:r>
          </a:p>
          <a:p>
            <a:pPr lvl="1" eaLnBrk="1" hangingPunct="1">
              <a:lnSpc>
                <a:spcPct val="90000"/>
              </a:lnSpc>
            </a:pPr>
            <a:r>
              <a:rPr lang="en-US" smtClean="0"/>
              <a:t>OS handles fetching the page and updating the page table</a:t>
            </a:r>
          </a:p>
          <a:p>
            <a:pPr lvl="1" eaLnBrk="1" hangingPunct="1">
              <a:lnSpc>
                <a:spcPct val="90000"/>
              </a:lnSpc>
            </a:pPr>
            <a:r>
              <a:rPr lang="en-US" smtClean="0"/>
              <a:t>Then restart the faulting instruction</a:t>
            </a:r>
            <a:endParaRPr lang="en-AU" smtClean="0"/>
          </a:p>
        </p:txBody>
      </p:sp>
    </p:spTree>
    <p:extLst>
      <p:ext uri="{BB962C8B-B14F-4D97-AF65-F5344CB8AC3E}">
        <p14:creationId xmlns:p14="http://schemas.microsoft.com/office/powerpoint/2010/main" val="26803286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12589" y="304801"/>
            <a:ext cx="11118071" cy="646113"/>
          </a:xfrm>
        </p:spPr>
        <p:txBody>
          <a:bodyPr wrap="none"/>
          <a:lstStyle/>
          <a:p>
            <a:r>
              <a:rPr lang="en-US" sz="3600" smtClean="0"/>
              <a:t>The Memory Hierarchy:  Terminology</a:t>
            </a:r>
          </a:p>
        </p:txBody>
      </p:sp>
      <p:sp>
        <p:nvSpPr>
          <p:cNvPr id="1513475" name="Rectangle 3"/>
          <p:cNvSpPr>
            <a:spLocks noGrp="1" noChangeArrowheads="1"/>
          </p:cNvSpPr>
          <p:nvPr>
            <p:ph type="body" idx="1"/>
          </p:nvPr>
        </p:nvSpPr>
        <p:spPr>
          <a:xfrm>
            <a:off x="507868" y="1195389"/>
            <a:ext cx="11376237" cy="5591175"/>
          </a:xfrm>
        </p:spPr>
        <p:txBody>
          <a:bodyPr/>
          <a:lstStyle/>
          <a:p>
            <a:pPr>
              <a:spcBef>
                <a:spcPts val="600"/>
              </a:spcBef>
            </a:pPr>
            <a:r>
              <a:rPr lang="en-US" sz="2400" smtClean="0">
                <a:solidFill>
                  <a:schemeClr val="accent1"/>
                </a:solidFill>
              </a:rPr>
              <a:t>Hit Rate</a:t>
            </a:r>
            <a:r>
              <a:rPr lang="en-US" sz="2400" smtClean="0"/>
              <a:t>: the fraction of memory accesses found in a level of the memory hierarchy</a:t>
            </a:r>
          </a:p>
          <a:p>
            <a:pPr lvl="1">
              <a:spcBef>
                <a:spcPts val="600"/>
              </a:spcBef>
            </a:pPr>
            <a:r>
              <a:rPr lang="en-US" sz="2000" smtClean="0">
                <a:solidFill>
                  <a:schemeClr val="accent1"/>
                </a:solidFill>
              </a:rPr>
              <a:t>Hit Time</a:t>
            </a:r>
            <a:r>
              <a:rPr lang="en-US" sz="2000" smtClean="0"/>
              <a:t>: Time to access that level which consists of</a:t>
            </a:r>
          </a:p>
          <a:p>
            <a:pPr lvl="2">
              <a:spcBef>
                <a:spcPts val="600"/>
              </a:spcBef>
              <a:buFont typeface="Wingdings" pitchFamily="2" charset="2"/>
              <a:buNone/>
            </a:pPr>
            <a:r>
              <a:rPr lang="en-US" sz="1800" smtClean="0"/>
              <a:t>  Time to access the block + Time to determine hit/miss</a:t>
            </a:r>
            <a:endParaRPr lang="en-US" sz="1800" smtClean="0">
              <a:solidFill>
                <a:schemeClr val="accent1"/>
              </a:solidFill>
            </a:endParaRPr>
          </a:p>
          <a:p>
            <a:pPr>
              <a:spcBef>
                <a:spcPts val="600"/>
              </a:spcBef>
            </a:pPr>
            <a:r>
              <a:rPr lang="en-US" sz="2400" smtClean="0">
                <a:solidFill>
                  <a:schemeClr val="accent1"/>
                </a:solidFill>
              </a:rPr>
              <a:t>Miss Rate: </a:t>
            </a:r>
            <a:r>
              <a:rPr lang="en-US" sz="2400" smtClean="0"/>
              <a:t>the fraction of memory accesses </a:t>
            </a:r>
            <a:r>
              <a:rPr lang="en-US" sz="2400" i="1" smtClean="0"/>
              <a:t>not</a:t>
            </a:r>
            <a:r>
              <a:rPr lang="en-US" sz="2400" smtClean="0"/>
              <a:t> found in a level of the memory hierarchy    </a:t>
            </a:r>
            <a:r>
              <a:rPr lang="en-US" sz="2400" smtClean="0">
                <a:sym typeface="Symbol" pitchFamily="18" charset="2"/>
              </a:rPr>
              <a:t>  </a:t>
            </a:r>
            <a:r>
              <a:rPr lang="en-US" sz="2400" smtClean="0"/>
              <a:t> 1 - (Hit Rate)</a:t>
            </a:r>
          </a:p>
          <a:p>
            <a:pPr lvl="1">
              <a:spcBef>
                <a:spcPts val="600"/>
              </a:spcBef>
            </a:pPr>
            <a:r>
              <a:rPr lang="en-US" sz="2000" smtClean="0">
                <a:solidFill>
                  <a:schemeClr val="accent1"/>
                </a:solidFill>
              </a:rPr>
              <a:t>Miss Penalty</a:t>
            </a:r>
            <a:r>
              <a:rPr lang="en-US" sz="2000" smtClean="0"/>
              <a:t>: Time to replace a block in that level with the corresponding block from a lower level which consists of</a:t>
            </a:r>
          </a:p>
          <a:p>
            <a:pPr lvl="2">
              <a:spcBef>
                <a:spcPts val="600"/>
              </a:spcBef>
              <a:buFont typeface="Wingdings" pitchFamily="2" charset="2"/>
              <a:buNone/>
            </a:pPr>
            <a:r>
              <a:rPr lang="en-US" sz="1800" smtClean="0"/>
              <a:t>  Time to access the block in the lower level + Time to transmit that block to the level that experienced the miss + Time to insert the block in that level + Time to pass the block to the requestor</a:t>
            </a:r>
          </a:p>
          <a:p>
            <a:pPr lvl="2">
              <a:spcBef>
                <a:spcPts val="600"/>
              </a:spcBef>
              <a:buFont typeface="Wingdings" pitchFamily="2" charset="2"/>
              <a:buNone/>
            </a:pPr>
            <a:endParaRPr lang="en-US" sz="1800" smtClean="0"/>
          </a:p>
          <a:p>
            <a:pPr algn="ctr">
              <a:spcBef>
                <a:spcPts val="600"/>
              </a:spcBef>
              <a:buFont typeface="Wingdings" pitchFamily="2" charset="2"/>
              <a:buNone/>
            </a:pPr>
            <a:r>
              <a:rPr lang="en-US" sz="2000" smtClean="0"/>
              <a:t>Hit Time &lt;&lt; Miss Penalty</a:t>
            </a:r>
          </a:p>
        </p:txBody>
      </p:sp>
    </p:spTree>
    <p:extLst>
      <p:ext uri="{BB962C8B-B14F-4D97-AF65-F5344CB8AC3E}">
        <p14:creationId xmlns:p14="http://schemas.microsoft.com/office/powerpoint/2010/main" val="2526436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134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34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1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34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134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1347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7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09DC768F-8E7C-4F07-AD05-352831ED23BF}" type="slidenum">
              <a:rPr lang="en-AU" smtClean="0"/>
              <a:pPr/>
              <a:t>70</a:t>
            </a:fld>
            <a:endParaRPr lang="en-AU" smtClean="0"/>
          </a:p>
        </p:txBody>
      </p:sp>
      <p:sp>
        <p:nvSpPr>
          <p:cNvPr id="75779" name="Rectangle 2"/>
          <p:cNvSpPr>
            <a:spLocks noGrp="1" noChangeArrowheads="1"/>
          </p:cNvSpPr>
          <p:nvPr>
            <p:ph type="title"/>
          </p:nvPr>
        </p:nvSpPr>
        <p:spPr/>
        <p:txBody>
          <a:bodyPr/>
          <a:lstStyle/>
          <a:p>
            <a:pPr eaLnBrk="1" hangingPunct="1"/>
            <a:r>
              <a:rPr lang="en-AU" smtClean="0"/>
              <a:t>TLB Miss Handler</a:t>
            </a:r>
          </a:p>
        </p:txBody>
      </p:sp>
      <p:sp>
        <p:nvSpPr>
          <p:cNvPr id="75780" name="Rectangle 3"/>
          <p:cNvSpPr>
            <a:spLocks noGrp="1" noChangeArrowheads="1"/>
          </p:cNvSpPr>
          <p:nvPr>
            <p:ph type="body" idx="1"/>
          </p:nvPr>
        </p:nvSpPr>
        <p:spPr>
          <a:xfrm>
            <a:off x="476127" y="1125538"/>
            <a:ext cx="11460881" cy="5256212"/>
          </a:xfrm>
        </p:spPr>
        <p:txBody>
          <a:bodyPr/>
          <a:lstStyle/>
          <a:p>
            <a:pPr eaLnBrk="1" hangingPunct="1"/>
            <a:r>
              <a:rPr lang="en-AU" sz="2800" smtClean="0"/>
              <a:t>TLB miss indicates</a:t>
            </a:r>
          </a:p>
          <a:p>
            <a:pPr lvl="1" eaLnBrk="1" hangingPunct="1"/>
            <a:r>
              <a:rPr lang="en-AU" sz="2400" smtClean="0"/>
              <a:t>Page present, but PTE not in TLB</a:t>
            </a:r>
          </a:p>
          <a:p>
            <a:pPr lvl="1" eaLnBrk="1" hangingPunct="1"/>
            <a:r>
              <a:rPr lang="en-AU" sz="2400" smtClean="0"/>
              <a:t>Page not preset</a:t>
            </a:r>
          </a:p>
          <a:p>
            <a:pPr eaLnBrk="1" hangingPunct="1"/>
            <a:r>
              <a:rPr lang="en-AU" sz="2800" smtClean="0"/>
              <a:t>Must recognize TLB miss before destination register overwritten (exception asserted by the end of the same clock cycle that the memory access occur)</a:t>
            </a:r>
          </a:p>
          <a:p>
            <a:pPr lvl="1" eaLnBrk="1" hangingPunct="1"/>
            <a:r>
              <a:rPr lang="en-AU" sz="2400" smtClean="0"/>
              <a:t>Raise exception with the next clock cycle.</a:t>
            </a:r>
          </a:p>
          <a:p>
            <a:pPr eaLnBrk="1" hangingPunct="1"/>
            <a:r>
              <a:rPr lang="en-AU" sz="2800" smtClean="0"/>
              <a:t>Handler copies PTE from memory to TLB</a:t>
            </a:r>
          </a:p>
          <a:p>
            <a:pPr lvl="1" eaLnBrk="1" hangingPunct="1"/>
            <a:r>
              <a:rPr lang="en-AU" sz="2400" smtClean="0"/>
              <a:t>Then restarts instruction</a:t>
            </a:r>
          </a:p>
          <a:p>
            <a:pPr lvl="1" eaLnBrk="1" hangingPunct="1"/>
            <a:r>
              <a:rPr lang="en-AU" sz="2400" smtClean="0"/>
              <a:t>If page not present, page fault will occur</a:t>
            </a:r>
          </a:p>
        </p:txBody>
      </p:sp>
    </p:spTree>
    <p:extLst>
      <p:ext uri="{BB962C8B-B14F-4D97-AF65-F5344CB8AC3E}">
        <p14:creationId xmlns:p14="http://schemas.microsoft.com/office/powerpoint/2010/main" val="2190641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6832C6B0-BCA3-4093-875C-F9263567FB9B}" type="slidenum">
              <a:rPr lang="en-AU" smtClean="0"/>
              <a:pPr/>
              <a:t>71</a:t>
            </a:fld>
            <a:endParaRPr lang="en-AU" smtClean="0"/>
          </a:p>
        </p:txBody>
      </p:sp>
      <p:sp>
        <p:nvSpPr>
          <p:cNvPr id="76803" name="Rectangle 2"/>
          <p:cNvSpPr>
            <a:spLocks noGrp="1" noChangeArrowheads="1"/>
          </p:cNvSpPr>
          <p:nvPr>
            <p:ph type="title"/>
          </p:nvPr>
        </p:nvSpPr>
        <p:spPr/>
        <p:txBody>
          <a:bodyPr/>
          <a:lstStyle/>
          <a:p>
            <a:pPr eaLnBrk="1" hangingPunct="1"/>
            <a:r>
              <a:rPr lang="en-AU" smtClean="0"/>
              <a:t>Page Fault Handler</a:t>
            </a:r>
          </a:p>
        </p:txBody>
      </p:sp>
      <p:sp>
        <p:nvSpPr>
          <p:cNvPr id="76804" name="Rectangle 3"/>
          <p:cNvSpPr>
            <a:spLocks noGrp="1" noChangeArrowheads="1"/>
          </p:cNvSpPr>
          <p:nvPr>
            <p:ph type="body" idx="1"/>
          </p:nvPr>
        </p:nvSpPr>
        <p:spPr/>
        <p:txBody>
          <a:bodyPr/>
          <a:lstStyle/>
          <a:p>
            <a:pPr eaLnBrk="1" hangingPunct="1"/>
            <a:r>
              <a:rPr lang="en-AU" smtClean="0"/>
              <a:t>Use faulting virtual address to find PTE</a:t>
            </a:r>
          </a:p>
          <a:p>
            <a:pPr eaLnBrk="1" hangingPunct="1"/>
            <a:r>
              <a:rPr lang="en-AU" smtClean="0"/>
              <a:t>Locate page on disk</a:t>
            </a:r>
          </a:p>
          <a:p>
            <a:pPr eaLnBrk="1" hangingPunct="1"/>
            <a:r>
              <a:rPr lang="en-AU" smtClean="0"/>
              <a:t>Choose page to replace</a:t>
            </a:r>
          </a:p>
          <a:p>
            <a:pPr lvl="1" eaLnBrk="1" hangingPunct="1"/>
            <a:r>
              <a:rPr lang="en-AU" smtClean="0"/>
              <a:t>If dirty, write to disk first</a:t>
            </a:r>
          </a:p>
          <a:p>
            <a:pPr eaLnBrk="1" hangingPunct="1"/>
            <a:r>
              <a:rPr lang="en-AU" smtClean="0"/>
              <a:t>Read page into memory and update page table</a:t>
            </a:r>
          </a:p>
          <a:p>
            <a:pPr eaLnBrk="1" hangingPunct="1"/>
            <a:r>
              <a:rPr lang="en-AU" smtClean="0"/>
              <a:t>Make process runnable again</a:t>
            </a:r>
          </a:p>
          <a:p>
            <a:pPr lvl="1" eaLnBrk="1" hangingPunct="1"/>
            <a:r>
              <a:rPr lang="en-AU" smtClean="0"/>
              <a:t>Restart from faulting instruction</a:t>
            </a:r>
          </a:p>
        </p:txBody>
      </p:sp>
    </p:spTree>
    <p:extLst>
      <p:ext uri="{BB962C8B-B14F-4D97-AF65-F5344CB8AC3E}">
        <p14:creationId xmlns:p14="http://schemas.microsoft.com/office/powerpoint/2010/main" val="30965066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871C8079-B2EA-4BC7-9CC9-A1CF3C5C6C16}" type="slidenum">
              <a:rPr lang="en-AU" smtClean="0"/>
              <a:pPr/>
              <a:t>72</a:t>
            </a:fld>
            <a:endParaRPr lang="en-AU" smtClean="0"/>
          </a:p>
        </p:txBody>
      </p:sp>
      <p:sp>
        <p:nvSpPr>
          <p:cNvPr id="80899" name="Rectangle 5"/>
          <p:cNvSpPr>
            <a:spLocks noGrp="1" noChangeArrowheads="1"/>
          </p:cNvSpPr>
          <p:nvPr>
            <p:ph type="title"/>
          </p:nvPr>
        </p:nvSpPr>
        <p:spPr/>
        <p:txBody>
          <a:bodyPr/>
          <a:lstStyle/>
          <a:p>
            <a:pPr eaLnBrk="1" hangingPunct="1"/>
            <a:r>
              <a:rPr lang="en-US" smtClean="0"/>
              <a:t>The Memory Hierarchy</a:t>
            </a:r>
            <a:endParaRPr lang="en-AU" smtClean="0"/>
          </a:p>
        </p:txBody>
      </p:sp>
      <p:sp>
        <p:nvSpPr>
          <p:cNvPr id="80900" name="Rectangle 6"/>
          <p:cNvSpPr>
            <a:spLocks noGrp="1" noChangeArrowheads="1"/>
          </p:cNvSpPr>
          <p:nvPr>
            <p:ph type="body" idx="1"/>
          </p:nvPr>
        </p:nvSpPr>
        <p:spPr>
          <a:xfrm>
            <a:off x="912047" y="1844676"/>
            <a:ext cx="11024962" cy="4392613"/>
          </a:xfrm>
        </p:spPr>
        <p:txBody>
          <a:bodyPr/>
          <a:lstStyle/>
          <a:p>
            <a:pPr eaLnBrk="1" hangingPunct="1"/>
            <a:r>
              <a:rPr lang="en-US" smtClean="0"/>
              <a:t>Common principles apply at all levels of the memory hierarchy</a:t>
            </a:r>
          </a:p>
          <a:p>
            <a:pPr lvl="1" eaLnBrk="1" hangingPunct="1"/>
            <a:r>
              <a:rPr lang="en-US" smtClean="0"/>
              <a:t>Based on notions of caching</a:t>
            </a:r>
          </a:p>
          <a:p>
            <a:pPr eaLnBrk="1" hangingPunct="1"/>
            <a:r>
              <a:rPr lang="en-US" smtClean="0"/>
              <a:t>At each level in the hierarchy</a:t>
            </a:r>
          </a:p>
          <a:p>
            <a:pPr lvl="1" eaLnBrk="1" hangingPunct="1"/>
            <a:r>
              <a:rPr lang="en-US" smtClean="0"/>
              <a:t>Block placement</a:t>
            </a:r>
          </a:p>
          <a:p>
            <a:pPr lvl="1" eaLnBrk="1" hangingPunct="1"/>
            <a:r>
              <a:rPr lang="en-US" smtClean="0"/>
              <a:t>Finding a block</a:t>
            </a:r>
          </a:p>
          <a:p>
            <a:pPr lvl="1" eaLnBrk="1" hangingPunct="1"/>
            <a:r>
              <a:rPr lang="en-US" smtClean="0"/>
              <a:t>Replacement on a miss</a:t>
            </a:r>
          </a:p>
          <a:p>
            <a:pPr lvl="1" eaLnBrk="1" hangingPunct="1"/>
            <a:r>
              <a:rPr lang="en-US" smtClean="0"/>
              <a:t>Write policy</a:t>
            </a:r>
            <a:endParaRPr lang="en-AU" smtClean="0"/>
          </a:p>
        </p:txBody>
      </p:sp>
      <p:sp>
        <p:nvSpPr>
          <p:cNvPr id="80902" name="Text Box 7"/>
          <p:cNvSpPr txBox="1">
            <a:spLocks noChangeArrowheads="1"/>
          </p:cNvSpPr>
          <p:nvPr/>
        </p:nvSpPr>
        <p:spPr bwMode="auto">
          <a:xfrm>
            <a:off x="912046" y="1258888"/>
            <a:ext cx="286527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2400" b="1" dirty="0">
                <a:solidFill>
                  <a:srgbClr val="FF0000"/>
                </a:solidFill>
                <a:latin typeface="Arial Black" pitchFamily="34" charset="0"/>
              </a:rPr>
              <a:t>The BIG Picture</a:t>
            </a:r>
          </a:p>
        </p:txBody>
      </p:sp>
    </p:spTree>
    <p:extLst>
      <p:ext uri="{BB962C8B-B14F-4D97-AF65-F5344CB8AC3E}">
        <p14:creationId xmlns:p14="http://schemas.microsoft.com/office/powerpoint/2010/main" val="18417293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64404516-33B4-4C13-AB1C-B48C916FB808}" type="slidenum">
              <a:rPr lang="en-AU" smtClean="0"/>
              <a:pPr/>
              <a:t>73</a:t>
            </a:fld>
            <a:endParaRPr lang="en-AU" smtClean="0"/>
          </a:p>
        </p:txBody>
      </p:sp>
      <p:sp>
        <p:nvSpPr>
          <p:cNvPr id="81923" name="Rectangle 4"/>
          <p:cNvSpPr>
            <a:spLocks noGrp="1" noChangeArrowheads="1"/>
          </p:cNvSpPr>
          <p:nvPr>
            <p:ph type="title"/>
          </p:nvPr>
        </p:nvSpPr>
        <p:spPr/>
        <p:txBody>
          <a:bodyPr/>
          <a:lstStyle/>
          <a:p>
            <a:pPr eaLnBrk="1" hangingPunct="1"/>
            <a:r>
              <a:rPr lang="en-US" smtClean="0"/>
              <a:t>Block Placement</a:t>
            </a:r>
            <a:endParaRPr lang="en-AU" smtClean="0"/>
          </a:p>
        </p:txBody>
      </p:sp>
      <p:sp>
        <p:nvSpPr>
          <p:cNvPr id="81924" name="Rectangle 5"/>
          <p:cNvSpPr>
            <a:spLocks noGrp="1" noChangeArrowheads="1"/>
          </p:cNvSpPr>
          <p:nvPr>
            <p:ph type="body" idx="1"/>
          </p:nvPr>
        </p:nvSpPr>
        <p:spPr/>
        <p:txBody>
          <a:bodyPr>
            <a:normAutofit lnSpcReduction="10000"/>
          </a:bodyPr>
          <a:lstStyle/>
          <a:p>
            <a:pPr eaLnBrk="1" hangingPunct="1"/>
            <a:r>
              <a:rPr lang="en-US" smtClean="0"/>
              <a:t>Determined by associativity</a:t>
            </a:r>
          </a:p>
          <a:p>
            <a:pPr lvl="1" eaLnBrk="1" hangingPunct="1"/>
            <a:r>
              <a:rPr lang="en-US" smtClean="0"/>
              <a:t>Direct mapped (1-way associative)</a:t>
            </a:r>
          </a:p>
          <a:p>
            <a:pPr lvl="2" eaLnBrk="1" hangingPunct="1"/>
            <a:r>
              <a:rPr lang="en-US" smtClean="0"/>
              <a:t>One choice for placement</a:t>
            </a:r>
          </a:p>
          <a:p>
            <a:pPr lvl="1" eaLnBrk="1" hangingPunct="1"/>
            <a:r>
              <a:rPr lang="en-US" smtClean="0"/>
              <a:t>n-way set associative</a:t>
            </a:r>
          </a:p>
          <a:p>
            <a:pPr lvl="2" eaLnBrk="1" hangingPunct="1"/>
            <a:r>
              <a:rPr lang="en-US" smtClean="0"/>
              <a:t>n choices within a set</a:t>
            </a:r>
          </a:p>
          <a:p>
            <a:pPr lvl="1" eaLnBrk="1" hangingPunct="1"/>
            <a:r>
              <a:rPr lang="en-US" smtClean="0"/>
              <a:t>Fully associative</a:t>
            </a:r>
          </a:p>
          <a:p>
            <a:pPr lvl="2" eaLnBrk="1" hangingPunct="1"/>
            <a:r>
              <a:rPr lang="en-US" smtClean="0"/>
              <a:t>Any location</a:t>
            </a:r>
          </a:p>
          <a:p>
            <a:pPr eaLnBrk="1" hangingPunct="1"/>
            <a:r>
              <a:rPr lang="en-US" smtClean="0"/>
              <a:t>Higher associativity reduces miss rate</a:t>
            </a:r>
          </a:p>
          <a:p>
            <a:pPr lvl="1" eaLnBrk="1" hangingPunct="1"/>
            <a:r>
              <a:rPr lang="en-US" smtClean="0"/>
              <a:t>Increases complexity, cost, and access time</a:t>
            </a:r>
            <a:endParaRPr lang="en-AU" smtClean="0"/>
          </a:p>
        </p:txBody>
      </p:sp>
    </p:spTree>
    <p:extLst>
      <p:ext uri="{BB962C8B-B14F-4D97-AF65-F5344CB8AC3E}">
        <p14:creationId xmlns:p14="http://schemas.microsoft.com/office/powerpoint/2010/main" val="18083464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323A7A03-F08B-4331-B10A-2606A7997096}" type="slidenum">
              <a:rPr lang="en-AU" smtClean="0"/>
              <a:pPr/>
              <a:t>74</a:t>
            </a:fld>
            <a:endParaRPr lang="en-AU" smtClean="0"/>
          </a:p>
        </p:txBody>
      </p:sp>
      <p:sp>
        <p:nvSpPr>
          <p:cNvPr id="82947" name="Rectangle 29"/>
          <p:cNvSpPr>
            <a:spLocks noGrp="1" noChangeArrowheads="1"/>
          </p:cNvSpPr>
          <p:nvPr>
            <p:ph type="title"/>
          </p:nvPr>
        </p:nvSpPr>
        <p:spPr/>
        <p:txBody>
          <a:bodyPr/>
          <a:lstStyle/>
          <a:p>
            <a:pPr eaLnBrk="1" hangingPunct="1"/>
            <a:r>
              <a:rPr lang="en-US" smtClean="0"/>
              <a:t>Finding a Block</a:t>
            </a:r>
            <a:endParaRPr lang="en-AU" smtClean="0"/>
          </a:p>
        </p:txBody>
      </p:sp>
      <p:sp>
        <p:nvSpPr>
          <p:cNvPr id="82948" name="Rectangle 30"/>
          <p:cNvSpPr>
            <a:spLocks noGrp="1" noChangeArrowheads="1"/>
          </p:cNvSpPr>
          <p:nvPr>
            <p:ph type="body" idx="1"/>
          </p:nvPr>
        </p:nvSpPr>
        <p:spPr>
          <a:xfrm>
            <a:off x="912047" y="3856038"/>
            <a:ext cx="11024962" cy="2381250"/>
          </a:xfrm>
        </p:spPr>
        <p:txBody>
          <a:bodyPr/>
          <a:lstStyle/>
          <a:p>
            <a:pPr eaLnBrk="1" hangingPunct="1">
              <a:lnSpc>
                <a:spcPct val="90000"/>
              </a:lnSpc>
            </a:pPr>
            <a:r>
              <a:rPr lang="en-US" sz="2800" smtClean="0"/>
              <a:t>Hardware caches</a:t>
            </a:r>
          </a:p>
          <a:p>
            <a:pPr lvl="1" eaLnBrk="1" hangingPunct="1">
              <a:lnSpc>
                <a:spcPct val="90000"/>
              </a:lnSpc>
            </a:pPr>
            <a:r>
              <a:rPr lang="en-US" sz="2400" smtClean="0"/>
              <a:t>Reduce comparisons to reduce cost</a:t>
            </a:r>
          </a:p>
          <a:p>
            <a:pPr eaLnBrk="1" hangingPunct="1">
              <a:lnSpc>
                <a:spcPct val="90000"/>
              </a:lnSpc>
            </a:pPr>
            <a:r>
              <a:rPr lang="en-US" sz="2800" smtClean="0"/>
              <a:t>Virtual memory</a:t>
            </a:r>
          </a:p>
          <a:p>
            <a:pPr lvl="1" eaLnBrk="1" hangingPunct="1">
              <a:lnSpc>
                <a:spcPct val="90000"/>
              </a:lnSpc>
            </a:pPr>
            <a:r>
              <a:rPr lang="en-US" sz="2400" smtClean="0"/>
              <a:t>Full table lookup makes full associativity feasible</a:t>
            </a:r>
          </a:p>
          <a:p>
            <a:pPr lvl="1" eaLnBrk="1" hangingPunct="1">
              <a:lnSpc>
                <a:spcPct val="90000"/>
              </a:lnSpc>
            </a:pPr>
            <a:r>
              <a:rPr lang="en-US" sz="2400" smtClean="0"/>
              <a:t>Benefit in reduced miss rate</a:t>
            </a:r>
            <a:endParaRPr lang="en-AU" sz="2400" smtClean="0"/>
          </a:p>
        </p:txBody>
      </p:sp>
      <p:graphicFrame>
        <p:nvGraphicFramePr>
          <p:cNvPr id="355332" name="Group 4"/>
          <p:cNvGraphicFramePr>
            <a:graphicFrameLocks noGrp="1"/>
          </p:cNvGraphicFramePr>
          <p:nvPr/>
        </p:nvGraphicFramePr>
        <p:xfrm>
          <a:off x="1582855" y="1397000"/>
          <a:ext cx="10079058" cy="2286000"/>
        </p:xfrm>
        <a:graphic>
          <a:graphicData uri="http://schemas.openxmlformats.org/drawingml/2006/table">
            <a:tbl>
              <a:tblPr/>
              <a:tblGrid>
                <a:gridCol w="3360391"/>
                <a:gridCol w="3800543"/>
                <a:gridCol w="2918124"/>
              </a:tblGrid>
              <a:tr h="339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Associativity</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Location method</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Tag comparisons</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Direct mapped</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Index</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5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n-way set associative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Set index, then search entries within the set</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n</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Fully associative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Search all entries</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#entries</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Full lookup table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55653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397D03C1-8D3B-46B9-942E-8CFCD7BF1924}" type="slidenum">
              <a:rPr lang="en-AU" smtClean="0"/>
              <a:pPr/>
              <a:t>75</a:t>
            </a:fld>
            <a:endParaRPr lang="en-AU" smtClean="0"/>
          </a:p>
        </p:txBody>
      </p:sp>
      <p:sp>
        <p:nvSpPr>
          <p:cNvPr id="83971" name="Rectangle 4"/>
          <p:cNvSpPr>
            <a:spLocks noGrp="1" noChangeArrowheads="1"/>
          </p:cNvSpPr>
          <p:nvPr>
            <p:ph type="title"/>
          </p:nvPr>
        </p:nvSpPr>
        <p:spPr/>
        <p:txBody>
          <a:bodyPr/>
          <a:lstStyle/>
          <a:p>
            <a:pPr eaLnBrk="1" hangingPunct="1"/>
            <a:r>
              <a:rPr lang="en-US" smtClean="0"/>
              <a:t>Replacement</a:t>
            </a:r>
            <a:endParaRPr lang="en-AU" smtClean="0"/>
          </a:p>
        </p:txBody>
      </p:sp>
      <p:sp>
        <p:nvSpPr>
          <p:cNvPr id="83972" name="Rectangle 5"/>
          <p:cNvSpPr>
            <a:spLocks noGrp="1" noChangeArrowheads="1"/>
          </p:cNvSpPr>
          <p:nvPr>
            <p:ph type="body" idx="1"/>
          </p:nvPr>
        </p:nvSpPr>
        <p:spPr/>
        <p:txBody>
          <a:bodyPr/>
          <a:lstStyle/>
          <a:p>
            <a:pPr eaLnBrk="1" hangingPunct="1"/>
            <a:r>
              <a:rPr lang="en-US" smtClean="0"/>
              <a:t>Choice of entry to replace on a miss</a:t>
            </a:r>
          </a:p>
          <a:p>
            <a:pPr lvl="1" eaLnBrk="1" hangingPunct="1"/>
            <a:r>
              <a:rPr lang="en-US" smtClean="0"/>
              <a:t>Least recently used (LRU)</a:t>
            </a:r>
          </a:p>
          <a:p>
            <a:pPr lvl="2" eaLnBrk="1" hangingPunct="1"/>
            <a:r>
              <a:rPr lang="en-US" smtClean="0"/>
              <a:t>Complex and costly hardware for high associativity</a:t>
            </a:r>
          </a:p>
          <a:p>
            <a:pPr lvl="1" eaLnBrk="1" hangingPunct="1"/>
            <a:r>
              <a:rPr lang="en-US" smtClean="0"/>
              <a:t>Random</a:t>
            </a:r>
          </a:p>
          <a:p>
            <a:pPr lvl="2" eaLnBrk="1" hangingPunct="1"/>
            <a:r>
              <a:rPr lang="en-US" smtClean="0"/>
              <a:t>Close to LRU, easier to implement</a:t>
            </a:r>
          </a:p>
          <a:p>
            <a:pPr eaLnBrk="1" hangingPunct="1"/>
            <a:r>
              <a:rPr lang="en-US" smtClean="0"/>
              <a:t>Virtual memory</a:t>
            </a:r>
          </a:p>
          <a:p>
            <a:pPr lvl="1" eaLnBrk="1" hangingPunct="1"/>
            <a:r>
              <a:rPr lang="en-US" smtClean="0"/>
              <a:t>LRU approximation with hardware support</a:t>
            </a:r>
            <a:endParaRPr lang="en-AU" smtClean="0"/>
          </a:p>
        </p:txBody>
      </p:sp>
    </p:spTree>
    <p:extLst>
      <p:ext uri="{BB962C8B-B14F-4D97-AF65-F5344CB8AC3E}">
        <p14:creationId xmlns:p14="http://schemas.microsoft.com/office/powerpoint/2010/main" val="1679161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171C21A7-F1BA-420C-8564-F2F69577B6A5}" type="slidenum">
              <a:rPr lang="en-AU" smtClean="0"/>
              <a:pPr/>
              <a:t>76</a:t>
            </a:fld>
            <a:endParaRPr lang="en-AU" smtClean="0"/>
          </a:p>
        </p:txBody>
      </p:sp>
      <p:sp>
        <p:nvSpPr>
          <p:cNvPr id="84995" name="Rectangle 4"/>
          <p:cNvSpPr>
            <a:spLocks noGrp="1" noChangeArrowheads="1"/>
          </p:cNvSpPr>
          <p:nvPr>
            <p:ph type="title"/>
          </p:nvPr>
        </p:nvSpPr>
        <p:spPr/>
        <p:txBody>
          <a:bodyPr/>
          <a:lstStyle/>
          <a:p>
            <a:pPr eaLnBrk="1" hangingPunct="1"/>
            <a:r>
              <a:rPr lang="en-US" smtClean="0"/>
              <a:t>Write Policy</a:t>
            </a:r>
            <a:endParaRPr lang="en-AU" smtClean="0"/>
          </a:p>
        </p:txBody>
      </p:sp>
      <p:sp>
        <p:nvSpPr>
          <p:cNvPr id="84996" name="Rectangle 5"/>
          <p:cNvSpPr>
            <a:spLocks noGrp="1" noChangeArrowheads="1"/>
          </p:cNvSpPr>
          <p:nvPr>
            <p:ph type="body" idx="1"/>
          </p:nvPr>
        </p:nvSpPr>
        <p:spPr/>
        <p:txBody>
          <a:bodyPr/>
          <a:lstStyle/>
          <a:p>
            <a:pPr eaLnBrk="1" hangingPunct="1">
              <a:lnSpc>
                <a:spcPct val="80000"/>
              </a:lnSpc>
            </a:pPr>
            <a:r>
              <a:rPr lang="en-US" smtClean="0"/>
              <a:t>Write-through</a:t>
            </a:r>
          </a:p>
          <a:p>
            <a:pPr lvl="1" eaLnBrk="1" hangingPunct="1">
              <a:lnSpc>
                <a:spcPct val="80000"/>
              </a:lnSpc>
            </a:pPr>
            <a:r>
              <a:rPr lang="en-US" smtClean="0"/>
              <a:t>Update both upper and lower levels</a:t>
            </a:r>
          </a:p>
          <a:p>
            <a:pPr lvl="1" eaLnBrk="1" hangingPunct="1">
              <a:lnSpc>
                <a:spcPct val="80000"/>
              </a:lnSpc>
            </a:pPr>
            <a:r>
              <a:rPr lang="en-US" smtClean="0"/>
              <a:t>Simplifies replacement, but may require write buffer</a:t>
            </a:r>
          </a:p>
          <a:p>
            <a:pPr eaLnBrk="1" hangingPunct="1">
              <a:lnSpc>
                <a:spcPct val="80000"/>
              </a:lnSpc>
            </a:pPr>
            <a:r>
              <a:rPr lang="en-US" smtClean="0"/>
              <a:t>Write-back</a:t>
            </a:r>
          </a:p>
          <a:p>
            <a:pPr lvl="1" eaLnBrk="1" hangingPunct="1">
              <a:lnSpc>
                <a:spcPct val="80000"/>
              </a:lnSpc>
            </a:pPr>
            <a:r>
              <a:rPr lang="en-US" smtClean="0"/>
              <a:t>Update upper level only</a:t>
            </a:r>
          </a:p>
          <a:p>
            <a:pPr lvl="1" eaLnBrk="1" hangingPunct="1">
              <a:lnSpc>
                <a:spcPct val="80000"/>
              </a:lnSpc>
            </a:pPr>
            <a:r>
              <a:rPr lang="en-US" smtClean="0"/>
              <a:t>Update lower level when block is replaced</a:t>
            </a:r>
          </a:p>
          <a:p>
            <a:pPr lvl="1" eaLnBrk="1" hangingPunct="1">
              <a:lnSpc>
                <a:spcPct val="80000"/>
              </a:lnSpc>
            </a:pPr>
            <a:r>
              <a:rPr lang="en-US" smtClean="0"/>
              <a:t>Need to keep more state</a:t>
            </a:r>
          </a:p>
          <a:p>
            <a:pPr eaLnBrk="1" hangingPunct="1">
              <a:lnSpc>
                <a:spcPct val="80000"/>
              </a:lnSpc>
            </a:pPr>
            <a:r>
              <a:rPr lang="en-US" smtClean="0"/>
              <a:t>Virtual memory</a:t>
            </a:r>
          </a:p>
          <a:p>
            <a:pPr lvl="1" eaLnBrk="1" hangingPunct="1">
              <a:lnSpc>
                <a:spcPct val="80000"/>
              </a:lnSpc>
            </a:pPr>
            <a:r>
              <a:rPr lang="en-US" smtClean="0"/>
              <a:t>Only write-back is feasible, given disk write latency </a:t>
            </a:r>
            <a:endParaRPr lang="en-AU" smtClean="0"/>
          </a:p>
        </p:txBody>
      </p:sp>
    </p:spTree>
    <p:extLst>
      <p:ext uri="{BB962C8B-B14F-4D97-AF65-F5344CB8AC3E}">
        <p14:creationId xmlns:p14="http://schemas.microsoft.com/office/powerpoint/2010/main" val="4118608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936073F5-13C8-47BE-AA51-16BF51C22461}" type="slidenum">
              <a:rPr lang="en-AU" smtClean="0"/>
              <a:pPr/>
              <a:t>77</a:t>
            </a:fld>
            <a:endParaRPr lang="en-AU" smtClean="0"/>
          </a:p>
        </p:txBody>
      </p:sp>
      <p:sp>
        <p:nvSpPr>
          <p:cNvPr id="86019" name="Rectangle 4"/>
          <p:cNvSpPr>
            <a:spLocks noGrp="1" noChangeArrowheads="1"/>
          </p:cNvSpPr>
          <p:nvPr>
            <p:ph type="title"/>
          </p:nvPr>
        </p:nvSpPr>
        <p:spPr/>
        <p:txBody>
          <a:bodyPr/>
          <a:lstStyle/>
          <a:p>
            <a:pPr eaLnBrk="1" hangingPunct="1"/>
            <a:r>
              <a:rPr lang="en-US" smtClean="0"/>
              <a:t>Sources of Misses</a:t>
            </a:r>
            <a:endParaRPr lang="en-AU" smtClean="0"/>
          </a:p>
        </p:txBody>
      </p:sp>
      <p:sp>
        <p:nvSpPr>
          <p:cNvPr id="86020" name="Rectangle 5"/>
          <p:cNvSpPr>
            <a:spLocks noGrp="1" noChangeArrowheads="1"/>
          </p:cNvSpPr>
          <p:nvPr>
            <p:ph type="body" idx="1"/>
          </p:nvPr>
        </p:nvSpPr>
        <p:spPr/>
        <p:txBody>
          <a:bodyPr>
            <a:normAutofit lnSpcReduction="10000"/>
          </a:bodyPr>
          <a:lstStyle/>
          <a:p>
            <a:pPr eaLnBrk="1" hangingPunct="1">
              <a:lnSpc>
                <a:spcPct val="90000"/>
              </a:lnSpc>
            </a:pPr>
            <a:r>
              <a:rPr lang="en-US" smtClean="0"/>
              <a:t>Compulsory misses (aka cold start misses)</a:t>
            </a:r>
          </a:p>
          <a:p>
            <a:pPr lvl="1" eaLnBrk="1" hangingPunct="1">
              <a:lnSpc>
                <a:spcPct val="90000"/>
              </a:lnSpc>
            </a:pPr>
            <a:r>
              <a:rPr lang="en-US" smtClean="0"/>
              <a:t>First access to a block</a:t>
            </a:r>
          </a:p>
          <a:p>
            <a:pPr eaLnBrk="1" hangingPunct="1">
              <a:lnSpc>
                <a:spcPct val="90000"/>
              </a:lnSpc>
            </a:pPr>
            <a:r>
              <a:rPr lang="en-US" smtClean="0"/>
              <a:t>Capacity misses</a:t>
            </a:r>
          </a:p>
          <a:p>
            <a:pPr lvl="1" eaLnBrk="1" hangingPunct="1">
              <a:lnSpc>
                <a:spcPct val="90000"/>
              </a:lnSpc>
            </a:pPr>
            <a:r>
              <a:rPr lang="en-US" smtClean="0"/>
              <a:t>Due to finite cache size</a:t>
            </a:r>
          </a:p>
          <a:p>
            <a:pPr lvl="1" eaLnBrk="1" hangingPunct="1">
              <a:lnSpc>
                <a:spcPct val="90000"/>
              </a:lnSpc>
            </a:pPr>
            <a:r>
              <a:rPr lang="en-US" smtClean="0"/>
              <a:t>A replaced block is later accessed again</a:t>
            </a:r>
          </a:p>
          <a:p>
            <a:pPr eaLnBrk="1" hangingPunct="1">
              <a:lnSpc>
                <a:spcPct val="90000"/>
              </a:lnSpc>
            </a:pPr>
            <a:r>
              <a:rPr lang="en-US" smtClean="0"/>
              <a:t>Conflict misses (aka collision misses)</a:t>
            </a:r>
          </a:p>
          <a:p>
            <a:pPr lvl="1" eaLnBrk="1" hangingPunct="1">
              <a:lnSpc>
                <a:spcPct val="90000"/>
              </a:lnSpc>
            </a:pPr>
            <a:r>
              <a:rPr lang="en-US" smtClean="0"/>
              <a:t>In a non-fully associative cache</a:t>
            </a:r>
          </a:p>
          <a:p>
            <a:pPr lvl="1" eaLnBrk="1" hangingPunct="1">
              <a:lnSpc>
                <a:spcPct val="90000"/>
              </a:lnSpc>
            </a:pPr>
            <a:r>
              <a:rPr lang="en-US" smtClean="0"/>
              <a:t>Due to competition for entries in a set</a:t>
            </a:r>
          </a:p>
          <a:p>
            <a:pPr lvl="1" eaLnBrk="1" hangingPunct="1">
              <a:lnSpc>
                <a:spcPct val="90000"/>
              </a:lnSpc>
            </a:pPr>
            <a:r>
              <a:rPr lang="en-US" smtClean="0"/>
              <a:t>Would not occur in a fully associative cache of the same total size</a:t>
            </a:r>
            <a:endParaRPr lang="en-AU" smtClean="0"/>
          </a:p>
        </p:txBody>
      </p:sp>
    </p:spTree>
    <p:extLst>
      <p:ext uri="{BB962C8B-B14F-4D97-AF65-F5344CB8AC3E}">
        <p14:creationId xmlns:p14="http://schemas.microsoft.com/office/powerpoint/2010/main" val="2642802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1"/>
          <p:cNvSpPr>
            <a:spLocks noGrp="1"/>
          </p:cNvSpPr>
          <p:nvPr>
            <p:ph type="ftr" sz="quarter" idx="4294967295"/>
          </p:nvPr>
        </p:nvSpPr>
        <p:spPr>
          <a:xfrm>
            <a:off x="2255779" y="6381751"/>
            <a:ext cx="9693926" cy="358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5B568D55-46DE-497B-9154-077AA57AB320}" type="slidenum">
              <a:rPr lang="en-AU" smtClean="0"/>
              <a:pPr/>
              <a:t>78</a:t>
            </a:fld>
            <a:endParaRPr lang="en-AU" smtClean="0"/>
          </a:p>
        </p:txBody>
      </p:sp>
      <p:sp>
        <p:nvSpPr>
          <p:cNvPr id="87043" name="Rectangle 2"/>
          <p:cNvSpPr>
            <a:spLocks noGrp="1" noChangeArrowheads="1"/>
          </p:cNvSpPr>
          <p:nvPr>
            <p:ph type="title" idx="4294967295"/>
          </p:nvPr>
        </p:nvSpPr>
        <p:spPr>
          <a:xfrm>
            <a:off x="1800816" y="214313"/>
            <a:ext cx="10388010" cy="766762"/>
          </a:xfrm>
        </p:spPr>
        <p:txBody>
          <a:bodyPr/>
          <a:lstStyle/>
          <a:p>
            <a:pPr eaLnBrk="1" hangingPunct="1"/>
            <a:r>
              <a:rPr lang="en-US" smtClean="0"/>
              <a:t>Cache Design Trade-offs</a:t>
            </a:r>
            <a:endParaRPr lang="en-AU" smtClean="0"/>
          </a:p>
        </p:txBody>
      </p:sp>
      <p:graphicFrame>
        <p:nvGraphicFramePr>
          <p:cNvPr id="363523" name="Group 3"/>
          <p:cNvGraphicFramePr>
            <a:graphicFrameLocks noGrp="1"/>
          </p:cNvGraphicFramePr>
          <p:nvPr/>
        </p:nvGraphicFramePr>
        <p:xfrm>
          <a:off x="912047" y="1541463"/>
          <a:ext cx="10845091" cy="3832226"/>
        </p:xfrm>
        <a:graphic>
          <a:graphicData uri="http://schemas.openxmlformats.org/drawingml/2006/table">
            <a:tbl>
              <a:tblPr/>
              <a:tblGrid>
                <a:gridCol w="3614325"/>
                <a:gridCol w="3616441"/>
                <a:gridCol w="3614325"/>
              </a:tblGrid>
              <a:tr h="736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Design change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Effect on miss rate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Negative performance effect</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19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Increase cache size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Decrease capacity misses</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May increase access time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Increase associativity</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Decrease conflict misses</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May increase access time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5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Increase block size</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Decrease compulsory misses</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Arial" charset="0"/>
                        </a:rPr>
                        <a:t>Increases miss penalty. For very large block size, may increase miss rate due to pollution.</a:t>
                      </a:r>
                      <a:endParaRPr kumimoji="0" lang="en-AU" sz="2000" b="0" i="0" u="none" strike="noStrike" cap="none" normalizeH="0" baseline="0" smtClean="0">
                        <a:ln>
                          <a:noFill/>
                        </a:ln>
                        <a:solidFill>
                          <a:schemeClr val="tx1"/>
                        </a:solidFill>
                        <a:effectLst/>
                        <a:latin typeface="Arial" charset="0"/>
                      </a:endParaRPr>
                    </a:p>
                  </a:txBody>
                  <a:tcPr marL="121888" marR="1218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578345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23A61A71-DAEF-43E4-B874-F2CAB04064BF}" type="slidenum">
              <a:rPr lang="en-AU" smtClean="0"/>
              <a:pPr/>
              <a:t>79</a:t>
            </a:fld>
            <a:endParaRPr lang="en-AU" smtClean="0"/>
          </a:p>
        </p:txBody>
      </p:sp>
      <p:sp>
        <p:nvSpPr>
          <p:cNvPr id="108547" name="Rectangle 5"/>
          <p:cNvSpPr>
            <a:spLocks noGrp="1" noChangeArrowheads="1"/>
          </p:cNvSpPr>
          <p:nvPr>
            <p:ph type="title"/>
          </p:nvPr>
        </p:nvSpPr>
        <p:spPr/>
        <p:txBody>
          <a:bodyPr/>
          <a:lstStyle/>
          <a:p>
            <a:pPr eaLnBrk="1" hangingPunct="1"/>
            <a:r>
              <a:rPr lang="en-US" smtClean="0"/>
              <a:t>Concluding Remarks</a:t>
            </a:r>
            <a:endParaRPr lang="en-AU" smtClean="0"/>
          </a:p>
        </p:txBody>
      </p:sp>
      <p:sp>
        <p:nvSpPr>
          <p:cNvPr id="108548" name="Rectangle 6"/>
          <p:cNvSpPr>
            <a:spLocks noGrp="1" noChangeArrowheads="1"/>
          </p:cNvSpPr>
          <p:nvPr>
            <p:ph type="body" idx="1"/>
          </p:nvPr>
        </p:nvSpPr>
        <p:spPr/>
        <p:txBody>
          <a:bodyPr/>
          <a:lstStyle/>
          <a:p>
            <a:pPr eaLnBrk="1" hangingPunct="1">
              <a:lnSpc>
                <a:spcPct val="90000"/>
              </a:lnSpc>
            </a:pPr>
            <a:r>
              <a:rPr lang="en-US" sz="2800" smtClean="0"/>
              <a:t>Fast memories are small, large memories are slow</a:t>
            </a:r>
          </a:p>
          <a:p>
            <a:pPr lvl="1" eaLnBrk="1" hangingPunct="1">
              <a:lnSpc>
                <a:spcPct val="90000"/>
              </a:lnSpc>
            </a:pPr>
            <a:r>
              <a:rPr lang="en-US" sz="2400" smtClean="0"/>
              <a:t>We really want fast, large memories </a:t>
            </a:r>
            <a:r>
              <a:rPr lang="en-US" sz="2400" smtClean="0">
                <a:sym typeface="Wingdings" pitchFamily="2" charset="2"/>
              </a:rPr>
              <a:t></a:t>
            </a:r>
          </a:p>
          <a:p>
            <a:pPr lvl="1" eaLnBrk="1" hangingPunct="1">
              <a:lnSpc>
                <a:spcPct val="90000"/>
              </a:lnSpc>
            </a:pPr>
            <a:r>
              <a:rPr lang="en-US" sz="2400" smtClean="0">
                <a:sym typeface="Wingdings" pitchFamily="2" charset="2"/>
              </a:rPr>
              <a:t>Caching gives this illusion </a:t>
            </a:r>
          </a:p>
          <a:p>
            <a:pPr eaLnBrk="1" hangingPunct="1">
              <a:lnSpc>
                <a:spcPct val="90000"/>
              </a:lnSpc>
            </a:pPr>
            <a:r>
              <a:rPr lang="en-US" sz="2800" smtClean="0"/>
              <a:t>Principle of locality</a:t>
            </a:r>
          </a:p>
          <a:p>
            <a:pPr lvl="1" eaLnBrk="1" hangingPunct="1">
              <a:lnSpc>
                <a:spcPct val="90000"/>
              </a:lnSpc>
            </a:pPr>
            <a:r>
              <a:rPr lang="en-US" sz="2400" smtClean="0"/>
              <a:t>Programs use a small part of their memory space frequently</a:t>
            </a:r>
          </a:p>
          <a:p>
            <a:pPr eaLnBrk="1" hangingPunct="1">
              <a:lnSpc>
                <a:spcPct val="90000"/>
              </a:lnSpc>
            </a:pPr>
            <a:r>
              <a:rPr lang="en-US" sz="2800" smtClean="0"/>
              <a:t>Memory hierarchy</a:t>
            </a:r>
          </a:p>
          <a:p>
            <a:pPr lvl="1" eaLnBrk="1" hangingPunct="1">
              <a:lnSpc>
                <a:spcPct val="90000"/>
              </a:lnSpc>
            </a:pPr>
            <a:r>
              <a:rPr lang="en-US" sz="2400" smtClean="0"/>
              <a:t>L1 cache </a:t>
            </a:r>
            <a:r>
              <a:rPr lang="en-US" sz="2400" smtClean="0">
                <a:sym typeface="Symbol" pitchFamily="18" charset="2"/>
              </a:rPr>
              <a:t> L2 cache  …  DRAM memory</a:t>
            </a:r>
            <a:br>
              <a:rPr lang="en-US" sz="2400" smtClean="0">
                <a:sym typeface="Symbol" pitchFamily="18" charset="2"/>
              </a:rPr>
            </a:br>
            <a:r>
              <a:rPr lang="en-US" sz="2400" smtClean="0">
                <a:sym typeface="Symbol" pitchFamily="18" charset="2"/>
              </a:rPr>
              <a:t> disk</a:t>
            </a:r>
          </a:p>
          <a:p>
            <a:pPr eaLnBrk="1" hangingPunct="1">
              <a:lnSpc>
                <a:spcPct val="90000"/>
              </a:lnSpc>
            </a:pPr>
            <a:r>
              <a:rPr lang="en-US" sz="2800" smtClean="0">
                <a:sym typeface="Symbol" pitchFamily="18" charset="2"/>
              </a:rPr>
              <a:t>Memory system design is critical for multiprocessors</a:t>
            </a:r>
          </a:p>
        </p:txBody>
      </p:sp>
    </p:spTree>
    <p:extLst>
      <p:ext uri="{BB962C8B-B14F-4D97-AF65-F5344CB8AC3E}">
        <p14:creationId xmlns:p14="http://schemas.microsoft.com/office/powerpoint/2010/main" val="2289842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9879C482-E58F-4AFF-9E81-39E274F64A48}" type="slidenum">
              <a:rPr lang="en-AU" smtClean="0"/>
              <a:pPr/>
              <a:t>8</a:t>
            </a:fld>
            <a:endParaRPr lang="en-AU" smtClean="0"/>
          </a:p>
        </p:txBody>
      </p:sp>
      <p:pic>
        <p:nvPicPr>
          <p:cNvPr id="11267" name="Picture 10" descr="f05-0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348" y="3429000"/>
            <a:ext cx="4989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7"/>
          <p:cNvSpPr>
            <a:spLocks noGrp="1" noChangeArrowheads="1"/>
          </p:cNvSpPr>
          <p:nvPr>
            <p:ph type="title"/>
          </p:nvPr>
        </p:nvSpPr>
        <p:spPr/>
        <p:txBody>
          <a:bodyPr/>
          <a:lstStyle/>
          <a:p>
            <a:pPr eaLnBrk="1" hangingPunct="1"/>
            <a:r>
              <a:rPr lang="en-US" smtClean="0"/>
              <a:t>Cache Memory</a:t>
            </a:r>
            <a:endParaRPr lang="en-AU" smtClean="0"/>
          </a:p>
        </p:txBody>
      </p:sp>
      <p:sp>
        <p:nvSpPr>
          <p:cNvPr id="11269" name="Rectangle 8"/>
          <p:cNvSpPr>
            <a:spLocks noGrp="1" noChangeArrowheads="1"/>
          </p:cNvSpPr>
          <p:nvPr>
            <p:ph type="body" idx="1"/>
          </p:nvPr>
        </p:nvSpPr>
        <p:spPr>
          <a:xfrm>
            <a:off x="912047" y="1125539"/>
            <a:ext cx="11024962" cy="2276475"/>
          </a:xfrm>
        </p:spPr>
        <p:txBody>
          <a:bodyPr/>
          <a:lstStyle/>
          <a:p>
            <a:pPr eaLnBrk="1" hangingPunct="1"/>
            <a:r>
              <a:rPr lang="en-US" smtClean="0"/>
              <a:t>Cache memory</a:t>
            </a:r>
          </a:p>
          <a:p>
            <a:pPr lvl="1" eaLnBrk="1" hangingPunct="1"/>
            <a:r>
              <a:rPr lang="en-US" smtClean="0"/>
              <a:t>The level of the memory hierarchy closest to the CPU</a:t>
            </a:r>
          </a:p>
          <a:p>
            <a:pPr eaLnBrk="1" hangingPunct="1"/>
            <a:r>
              <a:rPr lang="en-US" smtClean="0"/>
              <a:t>Given accesses X</a:t>
            </a:r>
            <a:r>
              <a:rPr lang="en-US" baseline="-25000" smtClean="0"/>
              <a:t>1</a:t>
            </a:r>
            <a:r>
              <a:rPr lang="en-US" smtClean="0"/>
              <a:t>, …, X</a:t>
            </a:r>
            <a:r>
              <a:rPr lang="en-US" baseline="-25000" smtClean="0"/>
              <a:t>n–1</a:t>
            </a:r>
            <a:r>
              <a:rPr lang="en-US" smtClean="0"/>
              <a:t>, X</a:t>
            </a:r>
            <a:r>
              <a:rPr lang="en-US" baseline="-25000" smtClean="0"/>
              <a:t>n</a:t>
            </a:r>
            <a:endParaRPr lang="en-AU" baseline="-25000" smtClean="0"/>
          </a:p>
        </p:txBody>
      </p:sp>
      <p:sp>
        <p:nvSpPr>
          <p:cNvPr id="11271" name="Rectangle 6"/>
          <p:cNvSpPr>
            <a:spLocks noChangeArrowheads="1"/>
          </p:cNvSpPr>
          <p:nvPr/>
        </p:nvSpPr>
        <p:spPr bwMode="auto">
          <a:xfrm>
            <a:off x="6862564" y="3789363"/>
            <a:ext cx="5080793"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itchFamily="2" charset="2"/>
              <a:buChar char="n"/>
            </a:pPr>
            <a:r>
              <a:rPr lang="en-US" sz="2800"/>
              <a:t>How do we know if the data is present?</a:t>
            </a:r>
          </a:p>
          <a:p>
            <a:pPr marL="342900" indent="-342900" eaLnBrk="1" hangingPunct="1">
              <a:spcBef>
                <a:spcPct val="20000"/>
              </a:spcBef>
              <a:buClr>
                <a:schemeClr val="folHlink"/>
              </a:buClr>
              <a:buSzPct val="60000"/>
              <a:buFont typeface="Wingdings" pitchFamily="2" charset="2"/>
              <a:buChar char="n"/>
            </a:pPr>
            <a:r>
              <a:rPr lang="en-US" sz="2800"/>
              <a:t>Where do we look?</a:t>
            </a:r>
          </a:p>
        </p:txBody>
      </p:sp>
    </p:spTree>
    <p:extLst>
      <p:ext uri="{BB962C8B-B14F-4D97-AF65-F5344CB8AC3E}">
        <p14:creationId xmlns:p14="http://schemas.microsoft.com/office/powerpoint/2010/main" val="17274586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pPr fontAlgn="base"/>
            <a:r>
              <a:rPr lang="en-US" dirty="0"/>
              <a:t>Consider a 2-way set associative mapped cache of size 16 KB with block size 256 bytes. The size of main memory is 128 KB. Find-</a:t>
            </a:r>
          </a:p>
          <a:p>
            <a:pPr lvl="1" fontAlgn="base"/>
            <a:r>
              <a:rPr lang="en-US" dirty="0"/>
              <a:t>Number of bits in tag</a:t>
            </a:r>
          </a:p>
          <a:p>
            <a:pPr lvl="1" fontAlgn="base"/>
            <a:r>
              <a:rPr lang="en-US" dirty="0"/>
              <a:t>Tag directory size</a:t>
            </a:r>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80</a:t>
            </a:fld>
            <a:endParaRPr lang="en-US"/>
          </a:p>
        </p:txBody>
      </p:sp>
      <p:sp>
        <p:nvSpPr>
          <p:cNvPr id="6" name="Rectangle 5"/>
          <p:cNvSpPr/>
          <p:nvPr/>
        </p:nvSpPr>
        <p:spPr>
          <a:xfrm>
            <a:off x="227013" y="6096000"/>
            <a:ext cx="4724400" cy="646331"/>
          </a:xfrm>
          <a:prstGeom prst="rect">
            <a:avLst/>
          </a:prstGeom>
        </p:spPr>
        <p:txBody>
          <a:bodyPr wrap="square">
            <a:spAutoFit/>
          </a:bodyPr>
          <a:lstStyle/>
          <a:p>
            <a:r>
              <a:rPr lang="en-US" dirty="0">
                <a:hlinkClick r:id="rId2"/>
              </a:rPr>
              <a:t>https://www.gatevidyalay.com/set-associative-mapping-practice-problems/</a:t>
            </a:r>
            <a:endParaRPr lang="en-US" dirty="0"/>
          </a:p>
        </p:txBody>
      </p:sp>
    </p:spTree>
    <p:extLst>
      <p:ext uri="{BB962C8B-B14F-4D97-AF65-F5344CB8AC3E}">
        <p14:creationId xmlns:p14="http://schemas.microsoft.com/office/powerpoint/2010/main" val="2812623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a:t>
            </a:r>
            <a:endParaRPr lang="en-US" dirty="0"/>
          </a:p>
        </p:txBody>
      </p:sp>
      <p:sp>
        <p:nvSpPr>
          <p:cNvPr id="3" name="Content Placeholder 2"/>
          <p:cNvSpPr>
            <a:spLocks noGrp="1"/>
          </p:cNvSpPr>
          <p:nvPr>
            <p:ph idx="1"/>
          </p:nvPr>
        </p:nvSpPr>
        <p:spPr/>
        <p:txBody>
          <a:bodyPr>
            <a:normAutofit/>
          </a:bodyPr>
          <a:lstStyle/>
          <a:p>
            <a:pPr fontAlgn="base"/>
            <a:r>
              <a:rPr lang="en-US" dirty="0"/>
              <a:t>Given-</a:t>
            </a:r>
          </a:p>
          <a:p>
            <a:pPr lvl="1" fontAlgn="base"/>
            <a:r>
              <a:rPr lang="en-US" dirty="0"/>
              <a:t>Set size = 2</a:t>
            </a:r>
          </a:p>
          <a:p>
            <a:pPr lvl="1" fontAlgn="base"/>
            <a:r>
              <a:rPr lang="en-US" dirty="0"/>
              <a:t>Cache memory size = 16 KB</a:t>
            </a:r>
          </a:p>
          <a:p>
            <a:pPr lvl="1" fontAlgn="base"/>
            <a:r>
              <a:rPr lang="en-US" dirty="0"/>
              <a:t>Block size = Frame size = Line size = 256 bytes</a:t>
            </a:r>
          </a:p>
          <a:p>
            <a:pPr lvl="1" fontAlgn="base"/>
            <a:r>
              <a:rPr lang="en-US" dirty="0"/>
              <a:t>Main memory size = 128 </a:t>
            </a:r>
            <a:r>
              <a:rPr lang="en-US" dirty="0" smtClean="0"/>
              <a:t>KB = </a:t>
            </a:r>
            <a:r>
              <a:rPr lang="en-US" dirty="0"/>
              <a:t>2</a:t>
            </a:r>
            <a:r>
              <a:rPr lang="en-US" baseline="30000" dirty="0"/>
              <a:t>17</a:t>
            </a:r>
            <a:r>
              <a:rPr lang="en-US" dirty="0"/>
              <a:t> bytes</a:t>
            </a:r>
          </a:p>
          <a:p>
            <a:pPr fontAlgn="base"/>
            <a:r>
              <a:rPr lang="en-US" dirty="0"/>
              <a:t> </a:t>
            </a:r>
            <a:r>
              <a:rPr lang="en-US" dirty="0" smtClean="0"/>
              <a:t>We </a:t>
            </a:r>
            <a:r>
              <a:rPr lang="en-US" dirty="0"/>
              <a:t>consider that the memory is byte addressable</a:t>
            </a:r>
            <a:r>
              <a:rPr lang="en-US" dirty="0" smtClean="0"/>
              <a:t>.</a:t>
            </a:r>
          </a:p>
          <a:p>
            <a:pPr fontAlgn="base"/>
            <a:r>
              <a:rPr lang="en-US" dirty="0"/>
              <a:t>Thus, Number of bits in physical address = 17 bits</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81</a:t>
            </a:fld>
            <a:endParaRPr lang="en-US"/>
          </a:p>
        </p:txBody>
      </p:sp>
      <p:pic>
        <p:nvPicPr>
          <p:cNvPr id="12290" name="Picture 2" descr="https://www.gatevidyalay.com/wp-content/uploads/2018/11/Set-Associative-Mapping-Problem-01-Diagram-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5395912"/>
            <a:ext cx="475297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7426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t>We have</a:t>
            </a:r>
            <a:r>
              <a:rPr lang="en-US" dirty="0" smtClean="0"/>
              <a:t>, Block size = </a:t>
            </a:r>
            <a:r>
              <a:rPr lang="en-US" dirty="0"/>
              <a:t>256 </a:t>
            </a:r>
            <a:r>
              <a:rPr lang="en-US" dirty="0" smtClean="0"/>
              <a:t>bytes = </a:t>
            </a:r>
            <a:r>
              <a:rPr lang="en-US" dirty="0"/>
              <a:t>2</a:t>
            </a:r>
            <a:r>
              <a:rPr lang="en-US" baseline="30000" dirty="0"/>
              <a:t>8</a:t>
            </a:r>
            <a:r>
              <a:rPr lang="en-US" dirty="0"/>
              <a:t> bytes</a:t>
            </a:r>
          </a:p>
          <a:p>
            <a:pPr fontAlgn="base"/>
            <a:r>
              <a:rPr lang="en-US" dirty="0"/>
              <a:t>Thus, Number of bits in block offset = 8 </a:t>
            </a:r>
            <a:r>
              <a:rPr lang="en-US" dirty="0" smtClean="0"/>
              <a:t>bits</a:t>
            </a:r>
          </a:p>
          <a:p>
            <a:pPr fontAlgn="base"/>
            <a:endParaRPr lang="en-US" dirty="0"/>
          </a:p>
          <a:p>
            <a:pPr fontAlgn="base"/>
            <a:endParaRPr lang="en-US" dirty="0" smtClean="0"/>
          </a:p>
          <a:p>
            <a:pPr fontAlgn="base"/>
            <a:endParaRPr lang="en-US" dirty="0"/>
          </a:p>
          <a:p>
            <a:pPr fontAlgn="base"/>
            <a:r>
              <a:rPr lang="en-US" dirty="0"/>
              <a:t>Total number of lines in </a:t>
            </a:r>
            <a:r>
              <a:rPr lang="en-US" dirty="0" smtClean="0"/>
              <a:t>cache = </a:t>
            </a:r>
            <a:r>
              <a:rPr lang="en-US" dirty="0"/>
              <a:t>Cache size / Line size</a:t>
            </a:r>
          </a:p>
          <a:p>
            <a:pPr fontAlgn="base"/>
            <a:r>
              <a:rPr lang="en-US" dirty="0"/>
              <a:t>= 16 KB / 256 </a:t>
            </a:r>
            <a:r>
              <a:rPr lang="en-US" dirty="0" smtClean="0"/>
              <a:t>bytes = </a:t>
            </a:r>
            <a:r>
              <a:rPr lang="en-US" dirty="0"/>
              <a:t>2</a:t>
            </a:r>
            <a:r>
              <a:rPr lang="en-US" baseline="30000" dirty="0"/>
              <a:t>14</a:t>
            </a:r>
            <a:r>
              <a:rPr lang="en-US" dirty="0"/>
              <a:t> bytes / 2</a:t>
            </a:r>
            <a:r>
              <a:rPr lang="en-US" baseline="30000" dirty="0"/>
              <a:t>8</a:t>
            </a:r>
            <a:r>
              <a:rPr lang="en-US" dirty="0"/>
              <a:t> </a:t>
            </a:r>
            <a:r>
              <a:rPr lang="en-US" dirty="0" smtClean="0"/>
              <a:t>bytes = </a:t>
            </a:r>
            <a:r>
              <a:rPr lang="en-US" dirty="0"/>
              <a:t>64 lines</a:t>
            </a:r>
          </a:p>
          <a:p>
            <a:pPr fontAlgn="base"/>
            <a:r>
              <a:rPr lang="en-US" dirty="0"/>
              <a:t>Thus, Number of lines in cache = 64 lines</a:t>
            </a:r>
          </a:p>
          <a:p>
            <a:pPr fontAlgn="base"/>
            <a:endParaRPr lang="en-US" dirty="0"/>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82</a:t>
            </a:fld>
            <a:endParaRPr lang="en-US"/>
          </a:p>
        </p:txBody>
      </p:sp>
      <p:pic>
        <p:nvPicPr>
          <p:cNvPr id="13314" name="Picture 2" descr="https://www.gatevidyalay.com/wp-content/uploads/2018/11/Set-Associative-Mapping-Problem-01-Diagra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424" y="2743200"/>
            <a:ext cx="47529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2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a:t>
            </a:r>
            <a:endParaRPr lang="en-US" dirty="0"/>
          </a:p>
        </p:txBody>
      </p:sp>
      <p:sp>
        <p:nvSpPr>
          <p:cNvPr id="3" name="Content Placeholder 2"/>
          <p:cNvSpPr>
            <a:spLocks noGrp="1"/>
          </p:cNvSpPr>
          <p:nvPr>
            <p:ph idx="1"/>
          </p:nvPr>
        </p:nvSpPr>
        <p:spPr/>
        <p:txBody>
          <a:bodyPr>
            <a:normAutofit/>
          </a:bodyPr>
          <a:lstStyle/>
          <a:p>
            <a:pPr fontAlgn="base"/>
            <a:r>
              <a:rPr lang="en-US" dirty="0"/>
              <a:t>Total number of sets in </a:t>
            </a:r>
            <a:r>
              <a:rPr lang="en-US" dirty="0" smtClean="0"/>
              <a:t>cache </a:t>
            </a:r>
          </a:p>
          <a:p>
            <a:pPr fontAlgn="base"/>
            <a:r>
              <a:rPr lang="en-US" dirty="0" smtClean="0"/>
              <a:t>= Total number of lines in cache / Set size</a:t>
            </a:r>
          </a:p>
          <a:p>
            <a:pPr fontAlgn="base"/>
            <a:r>
              <a:rPr lang="en-US" dirty="0" smtClean="0"/>
              <a:t>= </a:t>
            </a:r>
            <a:r>
              <a:rPr lang="en-US" dirty="0"/>
              <a:t>64 / </a:t>
            </a:r>
            <a:r>
              <a:rPr lang="en-US" dirty="0" smtClean="0"/>
              <a:t>2 = </a:t>
            </a:r>
            <a:r>
              <a:rPr lang="en-US" dirty="0"/>
              <a:t>32 </a:t>
            </a:r>
            <a:r>
              <a:rPr lang="en-US" dirty="0" smtClean="0"/>
              <a:t>sets = </a:t>
            </a:r>
            <a:r>
              <a:rPr lang="en-US" dirty="0"/>
              <a:t>2</a:t>
            </a:r>
            <a:r>
              <a:rPr lang="en-US" baseline="30000" dirty="0"/>
              <a:t>5</a:t>
            </a:r>
            <a:r>
              <a:rPr lang="en-US" dirty="0"/>
              <a:t> sets</a:t>
            </a:r>
          </a:p>
          <a:p>
            <a:pPr fontAlgn="base"/>
            <a:r>
              <a:rPr lang="en-US" dirty="0"/>
              <a:t>Thus, Number of bits in set number = 5 </a:t>
            </a:r>
            <a:r>
              <a:rPr lang="en-US" dirty="0" smtClean="0"/>
              <a:t>bits</a:t>
            </a:r>
          </a:p>
          <a:p>
            <a:pPr fontAlgn="base"/>
            <a:endParaRPr lang="en-US" dirty="0"/>
          </a:p>
          <a:p>
            <a:pPr fontAlgn="base"/>
            <a:endParaRPr lang="en-US" dirty="0"/>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83</a:t>
            </a:fld>
            <a:endParaRPr lang="en-US"/>
          </a:p>
        </p:txBody>
      </p:sp>
      <p:pic>
        <p:nvPicPr>
          <p:cNvPr id="14338" name="Picture 2" descr="https://www.gatevidyalay.com/wp-content/uploads/2018/11/Set-Associative-Mapping-Problem-01-Diagram-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1212" y="4495800"/>
            <a:ext cx="47529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85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a:t>
            </a:r>
            <a:endParaRPr lang="en-US" dirty="0"/>
          </a:p>
        </p:txBody>
      </p:sp>
      <p:sp>
        <p:nvSpPr>
          <p:cNvPr id="3" name="Content Placeholder 2"/>
          <p:cNvSpPr>
            <a:spLocks noGrp="1"/>
          </p:cNvSpPr>
          <p:nvPr>
            <p:ph idx="1"/>
          </p:nvPr>
        </p:nvSpPr>
        <p:spPr/>
        <p:txBody>
          <a:bodyPr>
            <a:normAutofit/>
          </a:bodyPr>
          <a:lstStyle/>
          <a:p>
            <a:pPr fontAlgn="base"/>
            <a:r>
              <a:rPr lang="en-US" dirty="0"/>
              <a:t>Number of bits in tag</a:t>
            </a:r>
          </a:p>
          <a:p>
            <a:pPr fontAlgn="base"/>
            <a:r>
              <a:rPr lang="en-US" dirty="0"/>
              <a:t>= Number of bits in physical address – (Number of bits in set number + Number of bits in block offset)</a:t>
            </a:r>
          </a:p>
          <a:p>
            <a:pPr fontAlgn="base"/>
            <a:r>
              <a:rPr lang="en-US" dirty="0"/>
              <a:t>= 17 bits – (5 bits + 8 bits</a:t>
            </a:r>
            <a:r>
              <a:rPr lang="en-US" dirty="0" smtClean="0"/>
              <a:t>) = </a:t>
            </a:r>
            <a:r>
              <a:rPr lang="en-US" dirty="0"/>
              <a:t>17 bits – 13 </a:t>
            </a:r>
            <a:r>
              <a:rPr lang="en-US" dirty="0" smtClean="0"/>
              <a:t>bits = </a:t>
            </a:r>
            <a:r>
              <a:rPr lang="en-US" dirty="0"/>
              <a:t>4 bits</a:t>
            </a:r>
          </a:p>
          <a:p>
            <a:pPr fontAlgn="base"/>
            <a:r>
              <a:rPr lang="en-US" dirty="0"/>
              <a:t>Thus, Number of bits in tag = 4 bits</a:t>
            </a:r>
          </a:p>
          <a:p>
            <a:pPr fontAlgn="base"/>
            <a:endParaRPr lang="en-US" dirty="0"/>
          </a:p>
          <a:p>
            <a:pPr fontAlgn="base"/>
            <a:endParaRPr lang="en-US" dirty="0"/>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84</a:t>
            </a:fld>
            <a:endParaRPr lang="en-US"/>
          </a:p>
        </p:txBody>
      </p:sp>
      <p:pic>
        <p:nvPicPr>
          <p:cNvPr id="15362" name="Picture 2" descr="https://www.gatevidyalay.com/wp-content/uploads/2018/11/Set-Associative-Mapping-Problem-01-Diagram-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67" y="4495800"/>
            <a:ext cx="47529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652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a:t>
            </a:r>
            <a:endParaRPr lang="en-US" dirty="0"/>
          </a:p>
        </p:txBody>
      </p:sp>
      <p:sp>
        <p:nvSpPr>
          <p:cNvPr id="3" name="Content Placeholder 2"/>
          <p:cNvSpPr>
            <a:spLocks noGrp="1"/>
          </p:cNvSpPr>
          <p:nvPr>
            <p:ph idx="1"/>
          </p:nvPr>
        </p:nvSpPr>
        <p:spPr/>
        <p:txBody>
          <a:bodyPr>
            <a:normAutofit/>
          </a:bodyPr>
          <a:lstStyle/>
          <a:p>
            <a:pPr fontAlgn="base"/>
            <a:r>
              <a:rPr lang="en-US" dirty="0"/>
              <a:t>Tag directory </a:t>
            </a:r>
            <a:r>
              <a:rPr lang="en-US" dirty="0" smtClean="0"/>
              <a:t>size = </a:t>
            </a:r>
            <a:r>
              <a:rPr lang="en-US" dirty="0"/>
              <a:t>Number of tags x Tag size</a:t>
            </a:r>
          </a:p>
          <a:p>
            <a:pPr fontAlgn="base"/>
            <a:r>
              <a:rPr lang="en-US" dirty="0"/>
              <a:t>= Number of lines in cache x Number of bits in tag</a:t>
            </a:r>
          </a:p>
          <a:p>
            <a:pPr fontAlgn="base"/>
            <a:r>
              <a:rPr lang="en-US" dirty="0"/>
              <a:t>= 64 x 4 </a:t>
            </a:r>
            <a:r>
              <a:rPr lang="en-US" dirty="0" smtClean="0"/>
              <a:t>bits = </a:t>
            </a:r>
            <a:r>
              <a:rPr lang="en-US" dirty="0"/>
              <a:t>256 </a:t>
            </a:r>
            <a:r>
              <a:rPr lang="en-US" dirty="0" smtClean="0"/>
              <a:t>bits = </a:t>
            </a:r>
            <a:r>
              <a:rPr lang="en-US" dirty="0"/>
              <a:t>32 bytes</a:t>
            </a:r>
          </a:p>
          <a:p>
            <a:pPr fontAlgn="base"/>
            <a:r>
              <a:rPr lang="en-US" dirty="0"/>
              <a:t>Thus, size of tag directory = 32 bytes</a:t>
            </a:r>
          </a:p>
          <a:p>
            <a:pPr fontAlgn="base"/>
            <a:endParaRPr lang="en-US" dirty="0"/>
          </a:p>
          <a:p>
            <a:pPr fontAlgn="base"/>
            <a:endParaRPr lang="en-US" dirty="0"/>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85</a:t>
            </a:fld>
            <a:endParaRPr lang="en-US"/>
          </a:p>
        </p:txBody>
      </p:sp>
      <p:pic>
        <p:nvPicPr>
          <p:cNvPr id="15362" name="Picture 2" descr="https://www.gatevidyalay.com/wp-content/uploads/2018/11/Set-Associative-Mapping-Problem-01-Diagram-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67" y="4495800"/>
            <a:ext cx="47529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pPr fontAlgn="base"/>
            <a:r>
              <a:rPr lang="en-US" dirty="0"/>
              <a:t>Consider a 8-way set associative mapped cache of size 512 KB with block size 1 KB. There are 7 bits in the tag. Find-</a:t>
            </a:r>
          </a:p>
          <a:p>
            <a:pPr lvl="1" fontAlgn="base"/>
            <a:r>
              <a:rPr lang="en-US" dirty="0"/>
              <a:t>Size of main memory</a:t>
            </a:r>
          </a:p>
          <a:p>
            <a:pPr lvl="1" fontAlgn="base"/>
            <a:r>
              <a:rPr lang="en-US" dirty="0"/>
              <a:t>Tag directory size</a:t>
            </a:r>
          </a:p>
          <a:p>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86</a:t>
            </a:fld>
            <a:endParaRPr lang="en-US"/>
          </a:p>
        </p:txBody>
      </p:sp>
      <p:sp>
        <p:nvSpPr>
          <p:cNvPr id="6" name="Rectangle 5"/>
          <p:cNvSpPr/>
          <p:nvPr/>
        </p:nvSpPr>
        <p:spPr>
          <a:xfrm>
            <a:off x="227013" y="6096000"/>
            <a:ext cx="4724400" cy="646331"/>
          </a:xfrm>
          <a:prstGeom prst="rect">
            <a:avLst/>
          </a:prstGeom>
        </p:spPr>
        <p:txBody>
          <a:bodyPr wrap="square">
            <a:spAutoFit/>
          </a:bodyPr>
          <a:lstStyle/>
          <a:p>
            <a:r>
              <a:rPr lang="en-US" dirty="0">
                <a:hlinkClick r:id="rId2"/>
              </a:rPr>
              <a:t>https://www.gatevidyalay.com/set-associative-mapping-practice-problems/</a:t>
            </a:r>
            <a:endParaRPr lang="en-US" dirty="0"/>
          </a:p>
        </p:txBody>
      </p:sp>
    </p:spTree>
    <p:extLst>
      <p:ext uri="{BB962C8B-B14F-4D97-AF65-F5344CB8AC3E}">
        <p14:creationId xmlns:p14="http://schemas.microsoft.com/office/powerpoint/2010/main" val="2637572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a:t>
            </a:r>
            <a:endParaRPr lang="en-US" dirty="0"/>
          </a:p>
        </p:txBody>
      </p:sp>
      <p:sp>
        <p:nvSpPr>
          <p:cNvPr id="3" name="Content Placeholder 2"/>
          <p:cNvSpPr>
            <a:spLocks noGrp="1"/>
          </p:cNvSpPr>
          <p:nvPr>
            <p:ph idx="1"/>
          </p:nvPr>
        </p:nvSpPr>
        <p:spPr/>
        <p:txBody>
          <a:bodyPr>
            <a:normAutofit/>
          </a:bodyPr>
          <a:lstStyle/>
          <a:p>
            <a:pPr fontAlgn="base"/>
            <a:r>
              <a:rPr lang="en-US" dirty="0"/>
              <a:t>Given-</a:t>
            </a:r>
          </a:p>
          <a:p>
            <a:pPr lvl="1" fontAlgn="base"/>
            <a:r>
              <a:rPr lang="en-US" dirty="0"/>
              <a:t>Set size = 8</a:t>
            </a:r>
          </a:p>
          <a:p>
            <a:pPr lvl="1" fontAlgn="base"/>
            <a:r>
              <a:rPr lang="en-US" dirty="0"/>
              <a:t>Cache memory size = 512 KB</a:t>
            </a:r>
          </a:p>
          <a:p>
            <a:pPr lvl="1" fontAlgn="base"/>
            <a:r>
              <a:rPr lang="en-US" dirty="0"/>
              <a:t>Block size = Frame size = Line size = 1 </a:t>
            </a:r>
            <a:r>
              <a:rPr lang="en-US" dirty="0" smtClean="0"/>
              <a:t>KB = </a:t>
            </a:r>
            <a:r>
              <a:rPr lang="en-US" dirty="0"/>
              <a:t>2</a:t>
            </a:r>
            <a:r>
              <a:rPr lang="en-US" baseline="30000" dirty="0"/>
              <a:t>10</a:t>
            </a:r>
            <a:r>
              <a:rPr lang="en-US" dirty="0"/>
              <a:t> bytes</a:t>
            </a:r>
          </a:p>
          <a:p>
            <a:pPr lvl="1" fontAlgn="base"/>
            <a:r>
              <a:rPr lang="en-US" dirty="0"/>
              <a:t>Number of bits in tag = 7 bits</a:t>
            </a:r>
          </a:p>
          <a:p>
            <a:pPr fontAlgn="base"/>
            <a:r>
              <a:rPr lang="en-US" dirty="0" smtClean="0"/>
              <a:t>We </a:t>
            </a:r>
            <a:r>
              <a:rPr lang="en-US" dirty="0"/>
              <a:t>consider that the memory is byte addressable.</a:t>
            </a:r>
          </a:p>
          <a:p>
            <a:pPr marL="342900" lvl="1" indent="-342900" fontAlgn="base">
              <a:buFont typeface="Arial" pitchFamily="34" charset="0"/>
              <a:buChar char="•"/>
            </a:pPr>
            <a:r>
              <a:rPr lang="en-US" dirty="0" smtClean="0"/>
              <a:t>Number </a:t>
            </a:r>
            <a:r>
              <a:rPr lang="en-US" dirty="0"/>
              <a:t>of bits in block offset = 10 </a:t>
            </a:r>
            <a:r>
              <a:rPr lang="en-US" dirty="0" smtClean="0"/>
              <a:t>bits (Block size = </a:t>
            </a:r>
            <a:r>
              <a:rPr lang="en-US" dirty="0"/>
              <a:t>2</a:t>
            </a:r>
            <a:r>
              <a:rPr lang="en-US" baseline="30000" dirty="0"/>
              <a:t>10</a:t>
            </a:r>
            <a:r>
              <a:rPr lang="en-US" dirty="0"/>
              <a:t> </a:t>
            </a:r>
            <a:r>
              <a:rPr lang="en-US" dirty="0" smtClean="0"/>
              <a:t>bytes)</a:t>
            </a:r>
            <a:endParaRPr lang="en-US" dirty="0"/>
          </a:p>
          <a:p>
            <a:pPr fontAlgn="base"/>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87</a:t>
            </a:fld>
            <a:endParaRPr lang="en-US"/>
          </a:p>
        </p:txBody>
      </p:sp>
      <p:sp>
        <p:nvSpPr>
          <p:cNvPr id="6" name="AutoShape 2" descr="https://www.gatevidyalay.com/wp-content/uploads/2018/11/Set-Associative-Mapping-Problem-02-Diagram-0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8" name="Picture 4" descr="https://www.gatevidyalay.com/wp-content/uploads/2018/11/Set-Associative-Mapping-Problem-02-Diagram-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2" y="5410200"/>
            <a:ext cx="475297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444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a:t>
            </a:r>
            <a:endParaRPr lang="en-US" dirty="0"/>
          </a:p>
        </p:txBody>
      </p:sp>
      <p:sp>
        <p:nvSpPr>
          <p:cNvPr id="3" name="Content Placeholder 2"/>
          <p:cNvSpPr>
            <a:spLocks noGrp="1"/>
          </p:cNvSpPr>
          <p:nvPr>
            <p:ph idx="1"/>
          </p:nvPr>
        </p:nvSpPr>
        <p:spPr/>
        <p:txBody>
          <a:bodyPr>
            <a:normAutofit/>
          </a:bodyPr>
          <a:lstStyle/>
          <a:p>
            <a:pPr fontAlgn="base"/>
            <a:r>
              <a:rPr lang="en-US" dirty="0"/>
              <a:t>Total number of lines in cache</a:t>
            </a:r>
          </a:p>
          <a:p>
            <a:pPr fontAlgn="base"/>
            <a:r>
              <a:rPr lang="en-US" dirty="0"/>
              <a:t>= Cache size / Line </a:t>
            </a:r>
            <a:r>
              <a:rPr lang="en-US" dirty="0" smtClean="0"/>
              <a:t>size = </a:t>
            </a:r>
            <a:r>
              <a:rPr lang="en-US" dirty="0"/>
              <a:t>512 KB / 1 </a:t>
            </a:r>
            <a:r>
              <a:rPr lang="en-US" dirty="0" smtClean="0"/>
              <a:t>KB = </a:t>
            </a:r>
            <a:r>
              <a:rPr lang="en-US" dirty="0"/>
              <a:t>512 lines</a:t>
            </a:r>
          </a:p>
          <a:p>
            <a:pPr fontAlgn="base"/>
            <a:r>
              <a:rPr lang="en-US" dirty="0"/>
              <a:t>Thus, Number of lines in cache = 512 </a:t>
            </a:r>
            <a:r>
              <a:rPr lang="en-US" dirty="0" smtClean="0"/>
              <a:t>lines</a:t>
            </a:r>
          </a:p>
          <a:p>
            <a:pPr fontAlgn="base"/>
            <a:r>
              <a:rPr lang="en-US" dirty="0"/>
              <a:t>Total number of sets in cache</a:t>
            </a:r>
          </a:p>
          <a:p>
            <a:pPr fontAlgn="base"/>
            <a:r>
              <a:rPr lang="en-US" dirty="0"/>
              <a:t>= Total number of lines in cache / Set size</a:t>
            </a:r>
          </a:p>
          <a:p>
            <a:pPr fontAlgn="base"/>
            <a:r>
              <a:rPr lang="en-US" dirty="0"/>
              <a:t>= 512 / </a:t>
            </a:r>
            <a:r>
              <a:rPr lang="en-US" dirty="0" smtClean="0"/>
              <a:t>8 = </a:t>
            </a:r>
            <a:r>
              <a:rPr lang="en-US" dirty="0"/>
              <a:t>64 </a:t>
            </a:r>
            <a:r>
              <a:rPr lang="en-US" dirty="0" smtClean="0"/>
              <a:t>sets = </a:t>
            </a:r>
            <a:r>
              <a:rPr lang="en-US" dirty="0"/>
              <a:t>2</a:t>
            </a:r>
            <a:r>
              <a:rPr lang="en-US" baseline="30000" dirty="0"/>
              <a:t>6</a:t>
            </a:r>
            <a:r>
              <a:rPr lang="en-US" dirty="0"/>
              <a:t> sets</a:t>
            </a:r>
          </a:p>
          <a:p>
            <a:pPr fontAlgn="base"/>
            <a:r>
              <a:rPr lang="en-US" dirty="0"/>
              <a:t>Thus, Number of bits in set number = 6 bits</a:t>
            </a:r>
          </a:p>
          <a:p>
            <a:pPr fontAlgn="base"/>
            <a:endParaRPr lang="en-US" dirty="0"/>
          </a:p>
          <a:p>
            <a:pPr fontAlgn="base"/>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88</a:t>
            </a:fld>
            <a:endParaRPr lang="en-US"/>
          </a:p>
        </p:txBody>
      </p:sp>
      <p:sp>
        <p:nvSpPr>
          <p:cNvPr id="6" name="AutoShape 2" descr="https://www.gatevidyalay.com/wp-content/uploads/2018/11/Set-Associative-Mapping-Problem-02-Diagram-0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descr="https://www.gatevidyalay.com/wp-content/uploads/2018/11/Set-Associative-Mapping-Problem-02-Diagra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2" y="5791200"/>
            <a:ext cx="475297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75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a:t>
            </a:r>
            <a:endParaRPr lang="en-US" dirty="0"/>
          </a:p>
        </p:txBody>
      </p:sp>
      <p:sp>
        <p:nvSpPr>
          <p:cNvPr id="3" name="Content Placeholder 2"/>
          <p:cNvSpPr>
            <a:spLocks noGrp="1"/>
          </p:cNvSpPr>
          <p:nvPr>
            <p:ph idx="1"/>
          </p:nvPr>
        </p:nvSpPr>
        <p:spPr/>
        <p:txBody>
          <a:bodyPr>
            <a:normAutofit/>
          </a:bodyPr>
          <a:lstStyle/>
          <a:p>
            <a:pPr fontAlgn="base"/>
            <a:r>
              <a:rPr lang="en-US" dirty="0"/>
              <a:t>Number of bits in physical address</a:t>
            </a:r>
          </a:p>
          <a:p>
            <a:pPr fontAlgn="base"/>
            <a:r>
              <a:rPr lang="en-US" dirty="0"/>
              <a:t>= Number of bits in tag + Number of bits in set number + Number of bits in block offset</a:t>
            </a:r>
          </a:p>
          <a:p>
            <a:pPr fontAlgn="base"/>
            <a:r>
              <a:rPr lang="en-US" dirty="0"/>
              <a:t>= 7 bits + 6 bits + 10 </a:t>
            </a:r>
            <a:r>
              <a:rPr lang="en-US" dirty="0" smtClean="0"/>
              <a:t>bits = </a:t>
            </a:r>
            <a:r>
              <a:rPr lang="en-US" dirty="0"/>
              <a:t>23 bits</a:t>
            </a:r>
          </a:p>
          <a:p>
            <a:pPr fontAlgn="base"/>
            <a:r>
              <a:rPr lang="en-US" dirty="0"/>
              <a:t>Thus, Number of bits in physical address = 23 bits</a:t>
            </a:r>
          </a:p>
          <a:p>
            <a:pPr fontAlgn="base"/>
            <a:endParaRPr lang="en-US" dirty="0"/>
          </a:p>
          <a:p>
            <a:pPr fontAlgn="base"/>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89</a:t>
            </a:fld>
            <a:endParaRPr lang="en-US"/>
          </a:p>
        </p:txBody>
      </p:sp>
      <p:sp>
        <p:nvSpPr>
          <p:cNvPr id="6" name="AutoShape 2" descr="https://www.gatevidyalay.com/wp-content/uploads/2018/11/Set-Associative-Mapping-Problem-02-Diagram-0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6641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smtClean="0"/>
              <a:t>Chapter 5 — Large and Fast: Exploiting Memory Hierarchy — </a:t>
            </a:r>
            <a:fld id="{41B3E5AD-1929-4021-8D06-98D86181F242}" type="slidenum">
              <a:rPr lang="en-AU" smtClean="0"/>
              <a:pPr/>
              <a:t>9</a:t>
            </a:fld>
            <a:endParaRPr lang="en-AU" smtClean="0"/>
          </a:p>
        </p:txBody>
      </p:sp>
      <p:pic>
        <p:nvPicPr>
          <p:cNvPr id="12291" name="Picture 9" descr="f05-0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838" y="2922589"/>
            <a:ext cx="6255237"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p:txBody>
          <a:bodyPr/>
          <a:lstStyle/>
          <a:p>
            <a:pPr eaLnBrk="1" hangingPunct="1"/>
            <a:r>
              <a:rPr lang="en-US" smtClean="0"/>
              <a:t>Direct Mapped Cache</a:t>
            </a:r>
            <a:endParaRPr lang="en-AU" smtClean="0"/>
          </a:p>
        </p:txBody>
      </p:sp>
      <p:sp>
        <p:nvSpPr>
          <p:cNvPr id="12293" name="Rectangle 7"/>
          <p:cNvSpPr>
            <a:spLocks noGrp="1" noChangeArrowheads="1"/>
          </p:cNvSpPr>
          <p:nvPr>
            <p:ph type="body" idx="1"/>
          </p:nvPr>
        </p:nvSpPr>
        <p:spPr>
          <a:xfrm>
            <a:off x="912047" y="1125538"/>
            <a:ext cx="11024962" cy="1801812"/>
          </a:xfrm>
        </p:spPr>
        <p:txBody>
          <a:bodyPr/>
          <a:lstStyle/>
          <a:p>
            <a:pPr eaLnBrk="1" hangingPunct="1"/>
            <a:r>
              <a:rPr lang="en-US" smtClean="0"/>
              <a:t>Location determined by address</a:t>
            </a:r>
          </a:p>
          <a:p>
            <a:pPr eaLnBrk="1" hangingPunct="1"/>
            <a:r>
              <a:rPr lang="en-US" smtClean="0"/>
              <a:t>Direct mapped: only one choice</a:t>
            </a:r>
          </a:p>
          <a:p>
            <a:pPr lvl="1" eaLnBrk="1" hangingPunct="1"/>
            <a:r>
              <a:rPr lang="en-US" smtClean="0"/>
              <a:t>(Block address) modulo (#Blocks in cache)</a:t>
            </a:r>
            <a:endParaRPr lang="en-AU" smtClean="0"/>
          </a:p>
        </p:txBody>
      </p:sp>
      <p:sp>
        <p:nvSpPr>
          <p:cNvPr id="12294" name="Rectangle 5"/>
          <p:cNvSpPr>
            <a:spLocks noChangeArrowheads="1"/>
          </p:cNvSpPr>
          <p:nvPr/>
        </p:nvSpPr>
        <p:spPr bwMode="auto">
          <a:xfrm>
            <a:off x="8111072" y="3789363"/>
            <a:ext cx="373706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itchFamily="2" charset="2"/>
              <a:buChar char="n"/>
            </a:pPr>
            <a:r>
              <a:rPr lang="en-US" sz="2800"/>
              <a:t>#Blocks is a power of 2</a:t>
            </a:r>
          </a:p>
          <a:p>
            <a:pPr marL="342900" indent="-342900" eaLnBrk="1" hangingPunct="1">
              <a:spcBef>
                <a:spcPct val="20000"/>
              </a:spcBef>
              <a:buClr>
                <a:schemeClr val="folHlink"/>
              </a:buClr>
              <a:buSzPct val="60000"/>
              <a:buFont typeface="Wingdings" pitchFamily="2" charset="2"/>
              <a:buChar char="n"/>
            </a:pPr>
            <a:r>
              <a:rPr lang="en-US" sz="2800"/>
              <a:t>Use low-order address bits</a:t>
            </a:r>
            <a:endParaRPr lang="en-AU" sz="2800"/>
          </a:p>
        </p:txBody>
      </p:sp>
    </p:spTree>
    <p:extLst>
      <p:ext uri="{BB962C8B-B14F-4D97-AF65-F5344CB8AC3E}">
        <p14:creationId xmlns:p14="http://schemas.microsoft.com/office/powerpoint/2010/main" val="5302286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t>We have</a:t>
            </a:r>
            <a:r>
              <a:rPr lang="en-US" dirty="0" smtClean="0"/>
              <a:t>, Number </a:t>
            </a:r>
            <a:r>
              <a:rPr lang="en-US" dirty="0"/>
              <a:t>of bits in physical address = 23 bits</a:t>
            </a:r>
          </a:p>
          <a:p>
            <a:pPr fontAlgn="base"/>
            <a:r>
              <a:rPr lang="en-US" dirty="0"/>
              <a:t>Thus, Size of main </a:t>
            </a:r>
            <a:r>
              <a:rPr lang="en-US" dirty="0" smtClean="0"/>
              <a:t>memory = </a:t>
            </a:r>
            <a:r>
              <a:rPr lang="en-US" dirty="0"/>
              <a:t>2</a:t>
            </a:r>
            <a:r>
              <a:rPr lang="en-US" baseline="30000" dirty="0"/>
              <a:t>23</a:t>
            </a:r>
            <a:r>
              <a:rPr lang="en-US" dirty="0"/>
              <a:t> </a:t>
            </a:r>
            <a:r>
              <a:rPr lang="en-US" dirty="0" smtClean="0"/>
              <a:t>bytes = </a:t>
            </a:r>
            <a:r>
              <a:rPr lang="en-US" dirty="0"/>
              <a:t>8 </a:t>
            </a:r>
            <a:r>
              <a:rPr lang="en-US" dirty="0" smtClean="0"/>
              <a:t>MB</a:t>
            </a:r>
          </a:p>
          <a:p>
            <a:pPr fontAlgn="base"/>
            <a:endParaRPr lang="en-US" dirty="0"/>
          </a:p>
          <a:p>
            <a:pPr fontAlgn="base"/>
            <a:r>
              <a:rPr lang="en-US" dirty="0"/>
              <a:t>Tag directory size</a:t>
            </a:r>
          </a:p>
          <a:p>
            <a:pPr fontAlgn="base"/>
            <a:r>
              <a:rPr lang="en-US" dirty="0"/>
              <a:t>= Number of tags x Tag </a:t>
            </a:r>
            <a:r>
              <a:rPr lang="en-US" dirty="0" smtClean="0"/>
              <a:t>size </a:t>
            </a:r>
          </a:p>
          <a:p>
            <a:pPr fontAlgn="base"/>
            <a:r>
              <a:rPr lang="en-US" dirty="0" smtClean="0"/>
              <a:t>= Number of lines in cache x Number of bits in tag</a:t>
            </a:r>
          </a:p>
          <a:p>
            <a:pPr fontAlgn="base"/>
            <a:r>
              <a:rPr lang="en-US" dirty="0" smtClean="0"/>
              <a:t>= </a:t>
            </a:r>
            <a:r>
              <a:rPr lang="en-US" dirty="0"/>
              <a:t>512 x 7 </a:t>
            </a:r>
            <a:r>
              <a:rPr lang="en-US" dirty="0" smtClean="0"/>
              <a:t>bits = </a:t>
            </a:r>
            <a:r>
              <a:rPr lang="en-US" dirty="0"/>
              <a:t>3584 </a:t>
            </a:r>
            <a:r>
              <a:rPr lang="en-US" dirty="0" smtClean="0"/>
              <a:t>bits = </a:t>
            </a:r>
            <a:r>
              <a:rPr lang="en-US" dirty="0"/>
              <a:t>448 bytes</a:t>
            </a:r>
          </a:p>
          <a:p>
            <a:pPr fontAlgn="base"/>
            <a:r>
              <a:rPr lang="en-US" dirty="0"/>
              <a:t>Thus, size of tag directory = 448 bytes</a:t>
            </a:r>
          </a:p>
          <a:p>
            <a:pPr fontAlgn="base"/>
            <a:endParaRPr lang="en-US" dirty="0"/>
          </a:p>
          <a:p>
            <a:pPr fontAlgn="base"/>
            <a:endParaRPr lang="en-US" dirty="0"/>
          </a:p>
          <a:p>
            <a:pPr fontAlgn="base"/>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90</a:t>
            </a:fld>
            <a:endParaRPr lang="en-US"/>
          </a:p>
        </p:txBody>
      </p:sp>
      <p:sp>
        <p:nvSpPr>
          <p:cNvPr id="6" name="AutoShape 2" descr="https://www.gatevidyalay.com/wp-content/uploads/2018/11/Set-Associative-Mapping-Problem-02-Diagram-0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15789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problems</a:t>
            </a:r>
            <a:endParaRPr lang="en-US" dirty="0"/>
          </a:p>
        </p:txBody>
      </p:sp>
      <p:sp>
        <p:nvSpPr>
          <p:cNvPr id="4" name="Footer Placeholder 3"/>
          <p:cNvSpPr>
            <a:spLocks noGrp="1"/>
          </p:cNvSpPr>
          <p:nvPr>
            <p:ph type="ftr" sz="quarter" idx="11"/>
          </p:nvPr>
        </p:nvSpPr>
        <p:spPr/>
        <p:txBody>
          <a:bodyPr/>
          <a:lstStyle/>
          <a:p>
            <a:r>
              <a:rPr lang="en-US" smtClean="0"/>
              <a:t>Dr Ganesh Neelakanta Iyer</a:t>
            </a:r>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91</a:t>
            </a:fld>
            <a:endParaRPr lang="en-US"/>
          </a:p>
        </p:txBody>
      </p:sp>
      <p:sp>
        <p:nvSpPr>
          <p:cNvPr id="6" name="Content Placeholder 5"/>
          <p:cNvSpPr>
            <a:spLocks noGrp="1"/>
          </p:cNvSpPr>
          <p:nvPr>
            <p:ph idx="1"/>
          </p:nvPr>
        </p:nvSpPr>
        <p:spPr>
          <a:xfrm>
            <a:off x="303212" y="2438400"/>
            <a:ext cx="10969943" cy="2185214"/>
          </a:xfrm>
          <a:prstGeom prst="rect">
            <a:avLst/>
          </a:prstGeom>
        </p:spPr>
        <p:txBody>
          <a:bodyPr wrap="square">
            <a:spAutoFit/>
          </a:bodyPr>
          <a:lstStyle/>
          <a:p>
            <a:r>
              <a:rPr lang="en-US" sz="2000" dirty="0">
                <a:hlinkClick r:id="rId2"/>
              </a:rPr>
              <a:t>https://www.gatevidyalay.com/set-associative-mapping-practice-problems</a:t>
            </a:r>
            <a:r>
              <a:rPr lang="en-US" sz="2000" dirty="0" smtClean="0">
                <a:hlinkClick r:id="rId2"/>
              </a:rPr>
              <a:t>/</a:t>
            </a:r>
            <a:endParaRPr lang="en-US" sz="2000" dirty="0" smtClean="0"/>
          </a:p>
          <a:p>
            <a:r>
              <a:rPr lang="en-US" sz="2000" dirty="0">
                <a:hlinkClick r:id="rId3"/>
              </a:rPr>
              <a:t>https://www.gatevidyalay.com/direct-mapping-cache-practice-problems</a:t>
            </a:r>
            <a:r>
              <a:rPr lang="en-US" sz="2000" dirty="0" smtClean="0">
                <a:hlinkClick r:id="rId3"/>
              </a:rPr>
              <a:t>/</a:t>
            </a:r>
            <a:endParaRPr lang="en-US" sz="2000" dirty="0" smtClean="0"/>
          </a:p>
          <a:p>
            <a:r>
              <a:rPr lang="en-US" sz="2000" dirty="0">
                <a:hlinkClick r:id="rId4"/>
              </a:rPr>
              <a:t>http://web.cecs.pdx.edu/~</a:t>
            </a:r>
            <a:r>
              <a:rPr lang="en-US" sz="2000" dirty="0" smtClean="0">
                <a:hlinkClick r:id="rId4"/>
              </a:rPr>
              <a:t>zeshan/cache_solved_examples.pdf</a:t>
            </a:r>
            <a:endParaRPr lang="en-US" sz="2000" dirty="0" smtClean="0"/>
          </a:p>
          <a:p>
            <a:r>
              <a:rPr lang="en-US" sz="2000" dirty="0">
                <a:hlinkClick r:id="rId5"/>
              </a:rPr>
              <a:t>http://www.cs.ucf.edu/~</a:t>
            </a:r>
            <a:r>
              <a:rPr lang="en-US" sz="2000" dirty="0" smtClean="0">
                <a:hlinkClick r:id="rId5"/>
              </a:rPr>
              <a:t>skhan/Teaching/CDA3103_Summer2014/slides/Lecture14/Numericals_cache.pdf</a:t>
            </a:r>
            <a:endParaRPr lang="en-US" sz="2000" dirty="0" smtClean="0"/>
          </a:p>
          <a:p>
            <a:r>
              <a:rPr lang="en-US" sz="2000" dirty="0">
                <a:hlinkClick r:id="rId6"/>
              </a:rPr>
              <a:t>https://www3.nd.edu/~</a:t>
            </a:r>
            <a:r>
              <a:rPr lang="en-US" sz="2000" dirty="0" smtClean="0">
                <a:hlinkClick r:id="rId6"/>
              </a:rPr>
              <a:t>mniemier/teaching/2010_B_Fall/lectures/lec_20_board.pdf</a:t>
            </a:r>
            <a:endParaRPr lang="en-US" sz="2000" dirty="0" smtClean="0"/>
          </a:p>
        </p:txBody>
      </p:sp>
    </p:spTree>
    <p:extLst>
      <p:ext uri="{BB962C8B-B14F-4D97-AF65-F5344CB8AC3E}">
        <p14:creationId xmlns:p14="http://schemas.microsoft.com/office/powerpoint/2010/main" val="545982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752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23304</TotalTime>
  <Words>6929</Words>
  <Application>Microsoft Office PowerPoint</Application>
  <PresentationFormat>Custom</PresentationFormat>
  <Paragraphs>1487</Paragraphs>
  <Slides>92</Slides>
  <Notes>73</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4" baseType="lpstr">
      <vt:lpstr>GaneshTemplate</vt:lpstr>
      <vt:lpstr>Equation</vt:lpstr>
      <vt:lpstr>15CSE301  Computer Organization and Architecture</vt:lpstr>
      <vt:lpstr>Chapter 5</vt:lpstr>
      <vt:lpstr>Memory Technology</vt:lpstr>
      <vt:lpstr>Principle of Locality</vt:lpstr>
      <vt:lpstr>Taking Advantage of Locality</vt:lpstr>
      <vt:lpstr>Memory Hierarchy Levels</vt:lpstr>
      <vt:lpstr>The Memory Hierarchy:  Terminology</vt:lpstr>
      <vt:lpstr>Cache Memory</vt:lpstr>
      <vt:lpstr>Direct Mapped Cache</vt:lpstr>
      <vt:lpstr>Tags and Valid Bits</vt:lpstr>
      <vt:lpstr>Cache Example</vt:lpstr>
      <vt:lpstr>Cache Example</vt:lpstr>
      <vt:lpstr>Cache Example</vt:lpstr>
      <vt:lpstr>Cache Example</vt:lpstr>
      <vt:lpstr>Cache Example</vt:lpstr>
      <vt:lpstr>Cache Example</vt:lpstr>
      <vt:lpstr>Address Subdivision</vt:lpstr>
      <vt:lpstr>Caching:  A Simple First Example</vt:lpstr>
      <vt:lpstr>Caching:  A Simple First Example</vt:lpstr>
      <vt:lpstr>Direct Mapped Cache</vt:lpstr>
      <vt:lpstr>Direct Mapped Cache</vt:lpstr>
      <vt:lpstr>MIPS Direct Mapped Cache Example</vt:lpstr>
      <vt:lpstr>Multiword Block Direct Mapped Cache</vt:lpstr>
      <vt:lpstr>Taking Advantage of Spatial Locality </vt:lpstr>
      <vt:lpstr>Taking Advantage of Spatial Locality </vt:lpstr>
      <vt:lpstr>Total # of bit needed for a cache</vt:lpstr>
      <vt:lpstr>Example </vt:lpstr>
      <vt:lpstr>Example: Larger Block Size</vt:lpstr>
      <vt:lpstr>Sources of Cache Misses</vt:lpstr>
      <vt:lpstr>Block Size Considerations</vt:lpstr>
      <vt:lpstr>Cache Misses</vt:lpstr>
      <vt:lpstr>Write-Through</vt:lpstr>
      <vt:lpstr>Write-Through</vt:lpstr>
      <vt:lpstr>Write-Back</vt:lpstr>
      <vt:lpstr>Write Allocation</vt:lpstr>
      <vt:lpstr>Main Memory Supporting Caches</vt:lpstr>
      <vt:lpstr>Increasing Memory Bandwidth</vt:lpstr>
      <vt:lpstr>Advanced DRAM Organization</vt:lpstr>
      <vt:lpstr>Measuring Cache Performance</vt:lpstr>
      <vt:lpstr>Cache Performance Example</vt:lpstr>
      <vt:lpstr>Average Access Time</vt:lpstr>
      <vt:lpstr>Performance Summary</vt:lpstr>
      <vt:lpstr>Associative Caches</vt:lpstr>
      <vt:lpstr>Associative Cache Example</vt:lpstr>
      <vt:lpstr>Spectrum of Associativity</vt:lpstr>
      <vt:lpstr>Associativity Example</vt:lpstr>
      <vt:lpstr>Associativity Example</vt:lpstr>
      <vt:lpstr>How Much Associativity</vt:lpstr>
      <vt:lpstr>Set Associative Cache Organization</vt:lpstr>
      <vt:lpstr>Replacement Policy</vt:lpstr>
      <vt:lpstr>Example </vt:lpstr>
      <vt:lpstr>Multilevel Caches</vt:lpstr>
      <vt:lpstr>Multilevel Cache Example</vt:lpstr>
      <vt:lpstr>Example (cont.)</vt:lpstr>
      <vt:lpstr>Multilevel Cache Considerations</vt:lpstr>
      <vt:lpstr>Interactions with Advanced CPUs</vt:lpstr>
      <vt:lpstr>Interactions with Software</vt:lpstr>
      <vt:lpstr>Virtual Memory</vt:lpstr>
      <vt:lpstr>Address Translation</vt:lpstr>
      <vt:lpstr>Page Fault Penalty</vt:lpstr>
      <vt:lpstr>Page Tables</vt:lpstr>
      <vt:lpstr>Translation Using a Page Table</vt:lpstr>
      <vt:lpstr>Page Tables</vt:lpstr>
      <vt:lpstr>Mapping Pages to Storage</vt:lpstr>
      <vt:lpstr>Replacement and Writes</vt:lpstr>
      <vt:lpstr>Fast Translation Using a TLB</vt:lpstr>
      <vt:lpstr>Fast Translation Using a TLB</vt:lpstr>
      <vt:lpstr>TLB</vt:lpstr>
      <vt:lpstr>TLB Misses</vt:lpstr>
      <vt:lpstr>TLB Miss Handler</vt:lpstr>
      <vt:lpstr>Page Fault Handler</vt:lpstr>
      <vt:lpstr>The Memory Hierarchy</vt:lpstr>
      <vt:lpstr>Block Placement</vt:lpstr>
      <vt:lpstr>Finding a Block</vt:lpstr>
      <vt:lpstr>Replacement</vt:lpstr>
      <vt:lpstr>Write Policy</vt:lpstr>
      <vt:lpstr>Sources of Misses</vt:lpstr>
      <vt:lpstr>Cache Design Trade-offs</vt:lpstr>
      <vt:lpstr>Concluding Remarks</vt:lpstr>
      <vt:lpstr>Problem 1</vt:lpstr>
      <vt:lpstr>Solution 1</vt:lpstr>
      <vt:lpstr>Solution 1</vt:lpstr>
      <vt:lpstr>Solution 1</vt:lpstr>
      <vt:lpstr>Solution 1</vt:lpstr>
      <vt:lpstr>Solution 1</vt:lpstr>
      <vt:lpstr>Problem 2</vt:lpstr>
      <vt:lpstr>Solution 2</vt:lpstr>
      <vt:lpstr>Solution 2</vt:lpstr>
      <vt:lpstr>Solution 2</vt:lpstr>
      <vt:lpstr>Solution 2</vt:lpstr>
      <vt:lpstr>More problems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Dr. Ganesh Neelakanta Iyer</cp:lastModifiedBy>
  <cp:revision>309</cp:revision>
  <dcterms:created xsi:type="dcterms:W3CDTF">2018-06-04T08:25:54Z</dcterms:created>
  <dcterms:modified xsi:type="dcterms:W3CDTF">2019-09-17T03:32:21Z</dcterms:modified>
</cp:coreProperties>
</file>